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
  </p:notesMasterIdLst>
  <p:sldIdLst>
    <p:sldId id="256" r:id="rId2"/>
    <p:sldId id="257" r:id="rId3"/>
    <p:sldId id="276" r:id="rId4"/>
    <p:sldId id="258" r:id="rId5"/>
    <p:sldId id="275" r:id="rId6"/>
    <p:sldId id="268" r:id="rId7"/>
    <p:sldId id="269" r:id="rId8"/>
    <p:sldId id="259" r:id="rId9"/>
    <p:sldId id="260" r:id="rId10"/>
    <p:sldId id="270" r:id="rId11"/>
    <p:sldId id="261" r:id="rId12"/>
    <p:sldId id="262" r:id="rId13"/>
    <p:sldId id="263" r:id="rId14"/>
    <p:sldId id="273" r:id="rId15"/>
    <p:sldId id="264" r:id="rId16"/>
    <p:sldId id="271" r:id="rId17"/>
    <p:sldId id="272" r:id="rId18"/>
    <p:sldId id="274" r:id="rId19"/>
    <p:sldId id="265" r:id="rId20"/>
    <p:sldId id="266" r:id="rId21"/>
    <p:sldId id="267" r:id="rId22"/>
  </p:sldIdLst>
  <p:sldSz cx="10080625" cy="7559675"/>
  <p:notesSz cx="7559675" cy="106918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381" userDrawn="1">
          <p15:clr>
            <a:srgbClr val="A4A3A4"/>
          </p15:clr>
        </p15:guide>
        <p15:guide id="2" pos="317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554" y="54"/>
      </p:cViewPr>
      <p:guideLst>
        <p:guide orient="horz" pos="2381"/>
        <p:guide pos="3175"/>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0" name="AutoShape 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1" name="AutoShape 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2" name="AutoShape 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3" name="AutoShape 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4" name="AutoShape 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5" name="AutoShape 7"/>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6" name="AutoShape 8"/>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7" name="AutoShape 9"/>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8" name="AutoShape 10"/>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59" name="AutoShape 1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0" name="AutoShape 1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1" name="AutoShape 1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2" name="AutoShape 1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3" name="AutoShape 1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4" name="AutoShape 1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5" name="AutoShape 17"/>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6" name="AutoShape 18"/>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7" name="AutoShape 19"/>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8" name="AutoShape 20"/>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069" name="Rectangle 21"/>
          <p:cNvSpPr>
            <a:spLocks noGrp="1" noRot="1" noChangeAspect="1" noChangeArrowheads="1"/>
          </p:cNvSpPr>
          <p:nvPr>
            <p:ph type="sldImg"/>
          </p:nvPr>
        </p:nvSpPr>
        <p:spPr bwMode="auto">
          <a:xfrm>
            <a:off x="1106488" y="812800"/>
            <a:ext cx="5311775"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70" name="Rectangle 22"/>
          <p:cNvSpPr>
            <a:spLocks noGrp="1" noChangeArrowheads="1"/>
          </p:cNvSpPr>
          <p:nvPr>
            <p:ph type="body"/>
          </p:nvPr>
        </p:nvSpPr>
        <p:spPr bwMode="auto">
          <a:xfrm>
            <a:off x="755650" y="5078413"/>
            <a:ext cx="6015038" cy="477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hu-HU" altLang="hu-HU"/>
          </a:p>
        </p:txBody>
      </p:sp>
      <p:sp>
        <p:nvSpPr>
          <p:cNvPr id="2071" name="Rectangle 23"/>
          <p:cNvSpPr>
            <a:spLocks noGrp="1" noChangeArrowheads="1"/>
          </p:cNvSpPr>
          <p:nvPr>
            <p:ph type="hdr"/>
          </p:nvPr>
        </p:nvSpPr>
        <p:spPr bwMode="auto">
          <a:xfrm>
            <a:off x="0" y="0"/>
            <a:ext cx="32480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Lucida Sans Unicode" panose="020B0602030504020204" pitchFamily="34" charset="0"/>
              </a:defRPr>
            </a:lvl1pPr>
          </a:lstStyle>
          <a:p>
            <a:endParaRPr lang="hu-HU" altLang="hu-HU"/>
          </a:p>
        </p:txBody>
      </p:sp>
      <p:sp>
        <p:nvSpPr>
          <p:cNvPr id="2072" name="Rectangle 24"/>
          <p:cNvSpPr>
            <a:spLocks noGrp="1" noChangeArrowheads="1"/>
          </p:cNvSpPr>
          <p:nvPr>
            <p:ph type="dt"/>
          </p:nvPr>
        </p:nvSpPr>
        <p:spPr bwMode="auto">
          <a:xfrm>
            <a:off x="4278313" y="0"/>
            <a:ext cx="32480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Lucida Sans Unicode" panose="020B0602030504020204" pitchFamily="34" charset="0"/>
              </a:defRPr>
            </a:lvl1pPr>
          </a:lstStyle>
          <a:p>
            <a:endParaRPr lang="hu-HU" altLang="hu-HU"/>
          </a:p>
        </p:txBody>
      </p:sp>
      <p:sp>
        <p:nvSpPr>
          <p:cNvPr id="2073" name="Rectangle 25"/>
          <p:cNvSpPr>
            <a:spLocks noGrp="1" noChangeArrowheads="1"/>
          </p:cNvSpPr>
          <p:nvPr>
            <p:ph type="ftr"/>
          </p:nvPr>
        </p:nvSpPr>
        <p:spPr bwMode="auto">
          <a:xfrm>
            <a:off x="0" y="10155238"/>
            <a:ext cx="32480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Lucida Sans Unicode" panose="020B0602030504020204" pitchFamily="34" charset="0"/>
              </a:defRPr>
            </a:lvl1pPr>
          </a:lstStyle>
          <a:p>
            <a:endParaRPr lang="hu-HU" altLang="hu-HU"/>
          </a:p>
        </p:txBody>
      </p:sp>
      <p:sp>
        <p:nvSpPr>
          <p:cNvPr id="2074" name="Rectangle 26"/>
          <p:cNvSpPr>
            <a:spLocks noGrp="1" noChangeArrowheads="1"/>
          </p:cNvSpPr>
          <p:nvPr>
            <p:ph type="sldNum"/>
          </p:nvPr>
        </p:nvSpPr>
        <p:spPr bwMode="auto">
          <a:xfrm>
            <a:off x="4278313" y="10155238"/>
            <a:ext cx="324802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Lucida Sans Unicode" panose="020B0602030504020204" pitchFamily="34" charset="0"/>
              </a:defRPr>
            </a:lvl1pPr>
          </a:lstStyle>
          <a:p>
            <a:fld id="{6A1DE4BF-2EE1-4BF5-B697-FFE551D73D7A}" type="slidenum">
              <a:rPr lang="hu-HU" altLang="hu-HU"/>
              <a:pPr/>
              <a:t>‹#›</a:t>
            </a:fld>
            <a:endParaRPr lang="hu-HU" altLang="hu-HU"/>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BD1EA904-D16D-49AE-9DED-40FC57277360}" type="slidenum">
              <a:rPr lang="hu-HU" altLang="hu-HU"/>
              <a:pPr/>
              <a:t>1</a:t>
            </a:fld>
            <a:endParaRPr lang="hu-HU" altLang="hu-HU"/>
          </a:p>
        </p:txBody>
      </p:sp>
      <p:sp>
        <p:nvSpPr>
          <p:cNvPr id="15361"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2"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0ACA5323-556B-4333-9408-EF30269B935A}" type="slidenum">
              <a:rPr lang="hu-HU" altLang="hu-HU"/>
              <a:pPr/>
              <a:t>10</a:t>
            </a:fld>
            <a:endParaRPr lang="hu-HU" altLang="hu-HU"/>
          </a:p>
        </p:txBody>
      </p:sp>
      <p:sp>
        <p:nvSpPr>
          <p:cNvPr id="19457"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8"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97197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1972C17D-2BC3-4AAA-8116-F2EE1420FC21}" type="slidenum">
              <a:rPr lang="hu-HU" altLang="hu-HU"/>
              <a:pPr/>
              <a:t>11</a:t>
            </a:fld>
            <a:endParaRPr lang="hu-HU" altLang="hu-HU"/>
          </a:p>
        </p:txBody>
      </p:sp>
      <p:sp>
        <p:nvSpPr>
          <p:cNvPr id="20481"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2"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C45378FA-0A1A-435A-A399-AAD31443B773}" type="slidenum">
              <a:rPr lang="hu-HU" altLang="hu-HU"/>
              <a:pPr/>
              <a:t>12</a:t>
            </a:fld>
            <a:endParaRPr lang="hu-HU" altLang="hu-HU"/>
          </a:p>
        </p:txBody>
      </p:sp>
      <p:sp>
        <p:nvSpPr>
          <p:cNvPr id="21505"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6"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B67F5804-DD5A-4B15-B44E-CD1B3D759D4A}" type="slidenum">
              <a:rPr lang="hu-HU" altLang="hu-HU"/>
              <a:pPr/>
              <a:t>13</a:t>
            </a:fld>
            <a:endParaRPr lang="hu-HU" altLang="hu-HU"/>
          </a:p>
        </p:txBody>
      </p:sp>
      <p:sp>
        <p:nvSpPr>
          <p:cNvPr id="22529"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0"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B67F5804-DD5A-4B15-B44E-CD1B3D759D4A}" type="slidenum">
              <a:rPr lang="hu-HU" altLang="hu-HU"/>
              <a:pPr/>
              <a:t>14</a:t>
            </a:fld>
            <a:endParaRPr lang="hu-HU" altLang="hu-HU"/>
          </a:p>
        </p:txBody>
      </p:sp>
      <p:sp>
        <p:nvSpPr>
          <p:cNvPr id="22529"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0"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92484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69202DB7-0623-4411-8FC0-CB12EDFD794A}" type="slidenum">
              <a:rPr lang="hu-HU" altLang="hu-HU"/>
              <a:pPr/>
              <a:t>15</a:t>
            </a:fld>
            <a:endParaRPr lang="hu-HU" altLang="hu-HU"/>
          </a:p>
        </p:txBody>
      </p:sp>
      <p:sp>
        <p:nvSpPr>
          <p:cNvPr id="23553"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4"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69202DB7-0623-4411-8FC0-CB12EDFD794A}" type="slidenum">
              <a:rPr lang="hu-HU" altLang="hu-HU"/>
              <a:pPr/>
              <a:t>16</a:t>
            </a:fld>
            <a:endParaRPr lang="hu-HU" altLang="hu-HU"/>
          </a:p>
        </p:txBody>
      </p:sp>
      <p:sp>
        <p:nvSpPr>
          <p:cNvPr id="23553"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4"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284614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69202DB7-0623-4411-8FC0-CB12EDFD794A}" type="slidenum">
              <a:rPr lang="hu-HU" altLang="hu-HU"/>
              <a:pPr/>
              <a:t>17</a:t>
            </a:fld>
            <a:endParaRPr lang="hu-HU" altLang="hu-HU"/>
          </a:p>
        </p:txBody>
      </p:sp>
      <p:sp>
        <p:nvSpPr>
          <p:cNvPr id="23553"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4"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675272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69202DB7-0623-4411-8FC0-CB12EDFD794A}" type="slidenum">
              <a:rPr lang="hu-HU" altLang="hu-HU"/>
              <a:pPr/>
              <a:t>18</a:t>
            </a:fld>
            <a:endParaRPr lang="hu-HU" altLang="hu-HU"/>
          </a:p>
        </p:txBody>
      </p:sp>
      <p:sp>
        <p:nvSpPr>
          <p:cNvPr id="23553"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4"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dirty="0"/>
          </a:p>
        </p:txBody>
      </p:sp>
    </p:spTree>
    <p:extLst>
      <p:ext uri="{BB962C8B-B14F-4D97-AF65-F5344CB8AC3E}">
        <p14:creationId xmlns:p14="http://schemas.microsoft.com/office/powerpoint/2010/main" val="3921437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616E2811-CC4B-42A0-AFB1-1E3B07964140}" type="slidenum">
              <a:rPr lang="hu-HU" altLang="hu-HU"/>
              <a:pPr/>
              <a:t>19</a:t>
            </a:fld>
            <a:endParaRPr lang="hu-HU" altLang="hu-HU"/>
          </a:p>
        </p:txBody>
      </p:sp>
      <p:sp>
        <p:nvSpPr>
          <p:cNvPr id="24577"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8"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241704B5-8E71-4811-9CDD-1BA03CF4CFAD}" type="slidenum">
              <a:rPr lang="hu-HU" altLang="hu-HU"/>
              <a:pPr/>
              <a:t>2</a:t>
            </a:fld>
            <a:endParaRPr lang="hu-HU" altLang="hu-HU"/>
          </a:p>
        </p:txBody>
      </p:sp>
      <p:sp>
        <p:nvSpPr>
          <p:cNvPr id="16385"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6"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BAE6754B-6D76-42C7-9701-388DF5CF630D}" type="slidenum">
              <a:rPr lang="hu-HU" altLang="hu-HU"/>
              <a:pPr/>
              <a:t>20</a:t>
            </a:fld>
            <a:endParaRPr lang="hu-HU" altLang="hu-HU"/>
          </a:p>
        </p:txBody>
      </p:sp>
      <p:sp>
        <p:nvSpPr>
          <p:cNvPr id="25601"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9F342852-F0CA-46FF-829B-621A17A21C6B}" type="slidenum">
              <a:rPr lang="hu-HU" altLang="hu-HU"/>
              <a:pPr/>
              <a:t>21</a:t>
            </a:fld>
            <a:endParaRPr lang="hu-HU" altLang="hu-HU"/>
          </a:p>
        </p:txBody>
      </p:sp>
      <p:sp>
        <p:nvSpPr>
          <p:cNvPr id="26625" name="Rectangle 1"/>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241704B5-8E71-4811-9CDD-1BA03CF4CFAD}" type="slidenum">
              <a:rPr lang="hu-HU" altLang="hu-HU"/>
              <a:pPr/>
              <a:t>3</a:t>
            </a:fld>
            <a:endParaRPr lang="hu-HU" altLang="hu-HU"/>
          </a:p>
        </p:txBody>
      </p:sp>
      <p:sp>
        <p:nvSpPr>
          <p:cNvPr id="16385"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6"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495002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54FB93AC-E7B8-40FE-9206-E7D46AF3FE39}" type="slidenum">
              <a:rPr lang="hu-HU" altLang="hu-HU"/>
              <a:pPr/>
              <a:t>4</a:t>
            </a:fld>
            <a:endParaRPr lang="hu-HU" altLang="hu-HU"/>
          </a:p>
        </p:txBody>
      </p:sp>
      <p:sp>
        <p:nvSpPr>
          <p:cNvPr id="17409"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54FB93AC-E7B8-40FE-9206-E7D46AF3FE39}" type="slidenum">
              <a:rPr lang="hu-HU" altLang="hu-HU"/>
              <a:pPr/>
              <a:t>5</a:t>
            </a:fld>
            <a:endParaRPr lang="hu-HU" altLang="hu-HU"/>
          </a:p>
        </p:txBody>
      </p:sp>
      <p:sp>
        <p:nvSpPr>
          <p:cNvPr id="17409"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135255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54FB93AC-E7B8-40FE-9206-E7D46AF3FE39}" type="slidenum">
              <a:rPr lang="hu-HU" altLang="hu-HU"/>
              <a:pPr/>
              <a:t>6</a:t>
            </a:fld>
            <a:endParaRPr lang="hu-HU" altLang="hu-HU"/>
          </a:p>
        </p:txBody>
      </p:sp>
      <p:sp>
        <p:nvSpPr>
          <p:cNvPr id="17409"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27865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54FB93AC-E7B8-40FE-9206-E7D46AF3FE39}" type="slidenum">
              <a:rPr lang="hu-HU" altLang="hu-HU"/>
              <a:pPr/>
              <a:t>7</a:t>
            </a:fld>
            <a:endParaRPr lang="hu-HU" altLang="hu-HU"/>
          </a:p>
        </p:txBody>
      </p:sp>
      <p:sp>
        <p:nvSpPr>
          <p:cNvPr id="17409"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dirty="0"/>
          </a:p>
        </p:txBody>
      </p:sp>
    </p:spTree>
    <p:extLst>
      <p:ext uri="{BB962C8B-B14F-4D97-AF65-F5344CB8AC3E}">
        <p14:creationId xmlns:p14="http://schemas.microsoft.com/office/powerpoint/2010/main" val="406083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7A33265A-EA07-48F3-9D8A-BA8049E6D753}" type="slidenum">
              <a:rPr lang="hu-HU" altLang="hu-HU"/>
              <a:pPr/>
              <a:t>8</a:t>
            </a:fld>
            <a:endParaRPr lang="hu-HU" altLang="hu-HU"/>
          </a:p>
        </p:txBody>
      </p:sp>
      <p:sp>
        <p:nvSpPr>
          <p:cNvPr id="18433"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4"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6"/>
          <p:cNvSpPr>
            <a:spLocks noGrp="1" noChangeArrowheads="1"/>
          </p:cNvSpPr>
          <p:nvPr>
            <p:ph type="sldNum"/>
          </p:nvPr>
        </p:nvSpPr>
        <p:spPr>
          <a:ln/>
        </p:spPr>
        <p:txBody>
          <a:bodyPr/>
          <a:lstStyle/>
          <a:p>
            <a:fld id="{0ACA5323-556B-4333-9408-EF30269B935A}" type="slidenum">
              <a:rPr lang="hu-HU" altLang="hu-HU"/>
              <a:pPr/>
              <a:t>9</a:t>
            </a:fld>
            <a:endParaRPr lang="hu-HU" altLang="hu-HU"/>
          </a:p>
        </p:txBody>
      </p:sp>
      <p:sp>
        <p:nvSpPr>
          <p:cNvPr id="19457" name="Rectangle 1"/>
          <p:cNvSpPr txBox="1">
            <a:spLocks noGrp="1" noRot="1" noChangeAspect="1" noChangeArrowheads="1"/>
          </p:cNvSpPr>
          <p:nvPr>
            <p:ph type="sldImg"/>
          </p:nvPr>
        </p:nvSpPr>
        <p:spPr bwMode="auto">
          <a:xfrm>
            <a:off x="1106488" y="812800"/>
            <a:ext cx="5340350" cy="40036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8" name="Rectangle 2"/>
          <p:cNvSpPr txBox="1">
            <a:spLocks noGrp="1" noChangeArrowheads="1"/>
          </p:cNvSpPr>
          <p:nvPr>
            <p:ph type="body" idx="1"/>
          </p:nvPr>
        </p:nvSpPr>
        <p:spPr bwMode="auto">
          <a:xfrm>
            <a:off x="755650" y="5078413"/>
            <a:ext cx="6019800" cy="4783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260475" y="1236663"/>
            <a:ext cx="7559675" cy="2632075"/>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p:cNvSpPr>
            <a:spLocks noGrp="1"/>
          </p:cNvSpPr>
          <p:nvPr>
            <p:ph type="dt" idx="10"/>
          </p:nvPr>
        </p:nvSpPr>
        <p:spPr/>
        <p:txBody>
          <a:bodyPr/>
          <a:lstStyle>
            <a:lvl1pPr>
              <a:defRPr/>
            </a:lvl1pPr>
          </a:lstStyle>
          <a:p>
            <a:endParaRPr lang="hu-HU" altLang="hu-HU"/>
          </a:p>
        </p:txBody>
      </p:sp>
      <p:sp>
        <p:nvSpPr>
          <p:cNvPr id="5" name="Élőláb helye 4"/>
          <p:cNvSpPr>
            <a:spLocks noGrp="1"/>
          </p:cNvSpPr>
          <p:nvPr>
            <p:ph type="ftr" idx="11"/>
          </p:nvPr>
        </p:nvSpPr>
        <p:spPr/>
        <p:txBody>
          <a:bodyPr/>
          <a:lstStyle>
            <a:lvl1pPr>
              <a:defRPr/>
            </a:lvl1pPr>
          </a:lstStyle>
          <a:p>
            <a:endParaRPr lang="hu-HU" altLang="hu-HU"/>
          </a:p>
        </p:txBody>
      </p:sp>
      <p:sp>
        <p:nvSpPr>
          <p:cNvPr id="6" name="Dia számának helye 5"/>
          <p:cNvSpPr>
            <a:spLocks noGrp="1"/>
          </p:cNvSpPr>
          <p:nvPr>
            <p:ph type="sldNum" idx="12"/>
          </p:nvPr>
        </p:nvSpPr>
        <p:spPr/>
        <p:txBody>
          <a:bodyPr/>
          <a:lstStyle>
            <a:lvl1pPr>
              <a:defRPr/>
            </a:lvl1pPr>
          </a:lstStyle>
          <a:p>
            <a:fld id="{2602E9D5-8407-4F5F-A1F5-499732CB7DC5}" type="slidenum">
              <a:rPr lang="hu-HU" altLang="hu-HU"/>
              <a:pPr/>
              <a:t>‹#›</a:t>
            </a:fld>
            <a:endParaRPr lang="hu-HU" altLang="hu-HU"/>
          </a:p>
        </p:txBody>
      </p:sp>
    </p:spTree>
    <p:extLst>
      <p:ext uri="{BB962C8B-B14F-4D97-AF65-F5344CB8AC3E}">
        <p14:creationId xmlns:p14="http://schemas.microsoft.com/office/powerpoint/2010/main" val="2404254411"/>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idx="10"/>
          </p:nvPr>
        </p:nvSpPr>
        <p:spPr/>
        <p:txBody>
          <a:bodyPr/>
          <a:lstStyle>
            <a:lvl1pPr>
              <a:defRPr/>
            </a:lvl1pPr>
          </a:lstStyle>
          <a:p>
            <a:endParaRPr lang="hu-HU" altLang="hu-HU"/>
          </a:p>
        </p:txBody>
      </p:sp>
      <p:sp>
        <p:nvSpPr>
          <p:cNvPr id="5" name="Élőláb helye 4"/>
          <p:cNvSpPr>
            <a:spLocks noGrp="1"/>
          </p:cNvSpPr>
          <p:nvPr>
            <p:ph type="ftr" idx="11"/>
          </p:nvPr>
        </p:nvSpPr>
        <p:spPr/>
        <p:txBody>
          <a:bodyPr/>
          <a:lstStyle>
            <a:lvl1pPr>
              <a:defRPr/>
            </a:lvl1pPr>
          </a:lstStyle>
          <a:p>
            <a:endParaRPr lang="hu-HU" altLang="hu-HU"/>
          </a:p>
        </p:txBody>
      </p:sp>
      <p:sp>
        <p:nvSpPr>
          <p:cNvPr id="6" name="Dia számának helye 5"/>
          <p:cNvSpPr>
            <a:spLocks noGrp="1"/>
          </p:cNvSpPr>
          <p:nvPr>
            <p:ph type="sldNum" idx="12"/>
          </p:nvPr>
        </p:nvSpPr>
        <p:spPr/>
        <p:txBody>
          <a:bodyPr/>
          <a:lstStyle>
            <a:lvl1pPr>
              <a:defRPr/>
            </a:lvl1pPr>
          </a:lstStyle>
          <a:p>
            <a:fld id="{CA66E057-E416-4586-85E2-7F7B2CC3BACD}" type="slidenum">
              <a:rPr lang="hu-HU" altLang="hu-HU"/>
              <a:pPr/>
              <a:t>‹#›</a:t>
            </a:fld>
            <a:endParaRPr lang="hu-HU" altLang="hu-HU"/>
          </a:p>
        </p:txBody>
      </p:sp>
    </p:spTree>
    <p:extLst>
      <p:ext uri="{BB962C8B-B14F-4D97-AF65-F5344CB8AC3E}">
        <p14:creationId xmlns:p14="http://schemas.microsoft.com/office/powerpoint/2010/main" val="2646640754"/>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7281863" y="285750"/>
            <a:ext cx="2259012" cy="6438900"/>
          </a:xfrm>
        </p:spPr>
        <p:txBody>
          <a:bodyPr vert="eaVert"/>
          <a:lstStyle/>
          <a:p>
            <a:r>
              <a:rPr lang="hu-HU"/>
              <a:t>Mintacím szerkesztése</a:t>
            </a:r>
          </a:p>
        </p:txBody>
      </p:sp>
      <p:sp>
        <p:nvSpPr>
          <p:cNvPr id="3" name="Függőleges szöveg helye 2"/>
          <p:cNvSpPr>
            <a:spLocks noGrp="1"/>
          </p:cNvSpPr>
          <p:nvPr>
            <p:ph type="body" orient="vert" idx="1"/>
          </p:nvPr>
        </p:nvSpPr>
        <p:spPr>
          <a:xfrm>
            <a:off x="503238" y="285750"/>
            <a:ext cx="6626225" cy="6438900"/>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idx="10"/>
          </p:nvPr>
        </p:nvSpPr>
        <p:spPr/>
        <p:txBody>
          <a:bodyPr/>
          <a:lstStyle>
            <a:lvl1pPr>
              <a:defRPr/>
            </a:lvl1pPr>
          </a:lstStyle>
          <a:p>
            <a:endParaRPr lang="hu-HU" altLang="hu-HU"/>
          </a:p>
        </p:txBody>
      </p:sp>
      <p:sp>
        <p:nvSpPr>
          <p:cNvPr id="5" name="Élőláb helye 4"/>
          <p:cNvSpPr>
            <a:spLocks noGrp="1"/>
          </p:cNvSpPr>
          <p:nvPr>
            <p:ph type="ftr" idx="11"/>
          </p:nvPr>
        </p:nvSpPr>
        <p:spPr/>
        <p:txBody>
          <a:bodyPr/>
          <a:lstStyle>
            <a:lvl1pPr>
              <a:defRPr/>
            </a:lvl1pPr>
          </a:lstStyle>
          <a:p>
            <a:endParaRPr lang="hu-HU" altLang="hu-HU"/>
          </a:p>
        </p:txBody>
      </p:sp>
      <p:sp>
        <p:nvSpPr>
          <p:cNvPr id="6" name="Dia számának helye 5"/>
          <p:cNvSpPr>
            <a:spLocks noGrp="1"/>
          </p:cNvSpPr>
          <p:nvPr>
            <p:ph type="sldNum" idx="12"/>
          </p:nvPr>
        </p:nvSpPr>
        <p:spPr/>
        <p:txBody>
          <a:bodyPr/>
          <a:lstStyle>
            <a:lvl1pPr>
              <a:defRPr/>
            </a:lvl1pPr>
          </a:lstStyle>
          <a:p>
            <a:fld id="{AAB44B6A-C6ED-4AEB-8447-8A426480301A}" type="slidenum">
              <a:rPr lang="hu-HU" altLang="hu-HU"/>
              <a:pPr/>
              <a:t>‹#›</a:t>
            </a:fld>
            <a:endParaRPr lang="hu-HU" altLang="hu-HU"/>
          </a:p>
        </p:txBody>
      </p:sp>
    </p:spTree>
    <p:extLst>
      <p:ext uri="{BB962C8B-B14F-4D97-AF65-F5344CB8AC3E}">
        <p14:creationId xmlns:p14="http://schemas.microsoft.com/office/powerpoint/2010/main" val="61093098"/>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gyéni elrendezés">
    <p:spTree>
      <p:nvGrpSpPr>
        <p:cNvPr id="1" name=""/>
        <p:cNvGrpSpPr/>
        <p:nvPr/>
      </p:nvGrpSpPr>
      <p:grpSpPr>
        <a:xfrm>
          <a:off x="0" y="0"/>
          <a:ext cx="0" cy="0"/>
          <a:chOff x="0" y="0"/>
          <a:chExt cx="0" cy="0"/>
        </a:xfrm>
      </p:grpSpPr>
      <p:sp>
        <p:nvSpPr>
          <p:cNvPr id="2" name="Cím 1"/>
          <p:cNvSpPr>
            <a:spLocks noGrp="1"/>
          </p:cNvSpPr>
          <p:nvPr>
            <p:ph type="title"/>
          </p:nvPr>
        </p:nvSpPr>
        <p:spPr>
          <a:xfrm>
            <a:off x="503238" y="285750"/>
            <a:ext cx="9037637" cy="1244600"/>
          </a:xfrm>
        </p:spPr>
        <p:txBody>
          <a:bodyPr/>
          <a:lstStyle/>
          <a:p>
            <a:r>
              <a:rPr lang="hu-HU"/>
              <a:t>Mintacím szerkesztése</a:t>
            </a:r>
          </a:p>
        </p:txBody>
      </p:sp>
      <p:sp>
        <p:nvSpPr>
          <p:cNvPr id="3" name="Dátum helye 2"/>
          <p:cNvSpPr>
            <a:spLocks noGrp="1"/>
          </p:cNvSpPr>
          <p:nvPr>
            <p:ph type="dt" idx="10"/>
          </p:nvPr>
        </p:nvSpPr>
        <p:spPr>
          <a:xfrm>
            <a:off x="503238" y="6886575"/>
            <a:ext cx="2314575" cy="487363"/>
          </a:xfrm>
        </p:spPr>
        <p:txBody>
          <a:bodyPr/>
          <a:lstStyle>
            <a:lvl1pPr>
              <a:defRPr/>
            </a:lvl1pPr>
          </a:lstStyle>
          <a:p>
            <a:endParaRPr lang="hu-HU" altLang="hu-HU"/>
          </a:p>
        </p:txBody>
      </p:sp>
      <p:sp>
        <p:nvSpPr>
          <p:cNvPr id="4" name="Élőláb helye 3"/>
          <p:cNvSpPr>
            <a:spLocks noGrp="1"/>
          </p:cNvSpPr>
          <p:nvPr>
            <p:ph type="ftr" idx="11"/>
          </p:nvPr>
        </p:nvSpPr>
        <p:spPr>
          <a:xfrm>
            <a:off x="3448050" y="6886575"/>
            <a:ext cx="3162300" cy="487363"/>
          </a:xfrm>
        </p:spPr>
        <p:txBody>
          <a:bodyPr/>
          <a:lstStyle>
            <a:lvl1pPr>
              <a:defRPr/>
            </a:lvl1pPr>
          </a:lstStyle>
          <a:p>
            <a:endParaRPr lang="hu-HU" altLang="hu-HU"/>
          </a:p>
        </p:txBody>
      </p:sp>
      <p:sp>
        <p:nvSpPr>
          <p:cNvPr id="5" name="Dia számának helye 4"/>
          <p:cNvSpPr>
            <a:spLocks noGrp="1"/>
          </p:cNvSpPr>
          <p:nvPr>
            <p:ph type="sldNum" idx="12"/>
          </p:nvPr>
        </p:nvSpPr>
        <p:spPr>
          <a:xfrm>
            <a:off x="7227888" y="6886575"/>
            <a:ext cx="2314575" cy="487363"/>
          </a:xfrm>
        </p:spPr>
        <p:txBody>
          <a:bodyPr/>
          <a:lstStyle>
            <a:lvl1pPr>
              <a:defRPr/>
            </a:lvl1pPr>
          </a:lstStyle>
          <a:p>
            <a:fld id="{4BF7A518-D3FF-478D-9017-4FCA8E15627B}" type="slidenum">
              <a:rPr lang="hu-HU" altLang="hu-HU"/>
              <a:pPr/>
              <a:t>‹#›</a:t>
            </a:fld>
            <a:endParaRPr lang="hu-HU" altLang="hu-HU"/>
          </a:p>
        </p:txBody>
      </p:sp>
    </p:spTree>
    <p:extLst>
      <p:ext uri="{BB962C8B-B14F-4D97-AF65-F5344CB8AC3E}">
        <p14:creationId xmlns:p14="http://schemas.microsoft.com/office/powerpoint/2010/main" val="2215057153"/>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idx="10"/>
          </p:nvPr>
        </p:nvSpPr>
        <p:spPr/>
        <p:txBody>
          <a:bodyPr/>
          <a:lstStyle>
            <a:lvl1pPr>
              <a:defRPr/>
            </a:lvl1pPr>
          </a:lstStyle>
          <a:p>
            <a:endParaRPr lang="hu-HU" altLang="hu-HU"/>
          </a:p>
        </p:txBody>
      </p:sp>
      <p:sp>
        <p:nvSpPr>
          <p:cNvPr id="5" name="Élőláb helye 4"/>
          <p:cNvSpPr>
            <a:spLocks noGrp="1"/>
          </p:cNvSpPr>
          <p:nvPr>
            <p:ph type="ftr" idx="11"/>
          </p:nvPr>
        </p:nvSpPr>
        <p:spPr/>
        <p:txBody>
          <a:bodyPr/>
          <a:lstStyle>
            <a:lvl1pPr>
              <a:defRPr/>
            </a:lvl1pPr>
          </a:lstStyle>
          <a:p>
            <a:endParaRPr lang="hu-HU" altLang="hu-HU"/>
          </a:p>
        </p:txBody>
      </p:sp>
      <p:sp>
        <p:nvSpPr>
          <p:cNvPr id="6" name="Dia számának helye 5"/>
          <p:cNvSpPr>
            <a:spLocks noGrp="1"/>
          </p:cNvSpPr>
          <p:nvPr>
            <p:ph type="sldNum" idx="12"/>
          </p:nvPr>
        </p:nvSpPr>
        <p:spPr/>
        <p:txBody>
          <a:bodyPr/>
          <a:lstStyle>
            <a:lvl1pPr>
              <a:defRPr/>
            </a:lvl1pPr>
          </a:lstStyle>
          <a:p>
            <a:fld id="{4D34FCD1-5BCC-4FDD-8EC3-59157B677778}" type="slidenum">
              <a:rPr lang="hu-HU" altLang="hu-HU"/>
              <a:pPr/>
              <a:t>‹#›</a:t>
            </a:fld>
            <a:endParaRPr lang="hu-HU" altLang="hu-HU"/>
          </a:p>
        </p:txBody>
      </p:sp>
    </p:spTree>
    <p:extLst>
      <p:ext uri="{BB962C8B-B14F-4D97-AF65-F5344CB8AC3E}">
        <p14:creationId xmlns:p14="http://schemas.microsoft.com/office/powerpoint/2010/main" val="188699456"/>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687388" y="1884363"/>
            <a:ext cx="8694737" cy="31448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Dátum helye 3"/>
          <p:cNvSpPr>
            <a:spLocks noGrp="1"/>
          </p:cNvSpPr>
          <p:nvPr>
            <p:ph type="dt" idx="10"/>
          </p:nvPr>
        </p:nvSpPr>
        <p:spPr/>
        <p:txBody>
          <a:bodyPr/>
          <a:lstStyle>
            <a:lvl1pPr>
              <a:defRPr/>
            </a:lvl1pPr>
          </a:lstStyle>
          <a:p>
            <a:endParaRPr lang="hu-HU" altLang="hu-HU"/>
          </a:p>
        </p:txBody>
      </p:sp>
      <p:sp>
        <p:nvSpPr>
          <p:cNvPr id="5" name="Élőláb helye 4"/>
          <p:cNvSpPr>
            <a:spLocks noGrp="1"/>
          </p:cNvSpPr>
          <p:nvPr>
            <p:ph type="ftr" idx="11"/>
          </p:nvPr>
        </p:nvSpPr>
        <p:spPr/>
        <p:txBody>
          <a:bodyPr/>
          <a:lstStyle>
            <a:lvl1pPr>
              <a:defRPr/>
            </a:lvl1pPr>
          </a:lstStyle>
          <a:p>
            <a:endParaRPr lang="hu-HU" altLang="hu-HU"/>
          </a:p>
        </p:txBody>
      </p:sp>
      <p:sp>
        <p:nvSpPr>
          <p:cNvPr id="6" name="Dia számának helye 5"/>
          <p:cNvSpPr>
            <a:spLocks noGrp="1"/>
          </p:cNvSpPr>
          <p:nvPr>
            <p:ph type="sldNum" idx="12"/>
          </p:nvPr>
        </p:nvSpPr>
        <p:spPr/>
        <p:txBody>
          <a:bodyPr/>
          <a:lstStyle>
            <a:lvl1pPr>
              <a:defRPr/>
            </a:lvl1pPr>
          </a:lstStyle>
          <a:p>
            <a:fld id="{AE823EB2-CF71-4053-87A9-85B6053A6C1B}" type="slidenum">
              <a:rPr lang="hu-HU" altLang="hu-HU"/>
              <a:pPr/>
              <a:t>‹#›</a:t>
            </a:fld>
            <a:endParaRPr lang="hu-HU" altLang="hu-HU"/>
          </a:p>
        </p:txBody>
      </p:sp>
    </p:spTree>
    <p:extLst>
      <p:ext uri="{BB962C8B-B14F-4D97-AF65-F5344CB8AC3E}">
        <p14:creationId xmlns:p14="http://schemas.microsoft.com/office/powerpoint/2010/main" val="1068390489"/>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503238" y="1768475"/>
            <a:ext cx="4441825" cy="495617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5097463" y="1768475"/>
            <a:ext cx="4443412" cy="495617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idx="10"/>
          </p:nvPr>
        </p:nvSpPr>
        <p:spPr/>
        <p:txBody>
          <a:bodyPr/>
          <a:lstStyle>
            <a:lvl1pPr>
              <a:defRPr/>
            </a:lvl1pPr>
          </a:lstStyle>
          <a:p>
            <a:endParaRPr lang="hu-HU" altLang="hu-HU"/>
          </a:p>
        </p:txBody>
      </p:sp>
      <p:sp>
        <p:nvSpPr>
          <p:cNvPr id="6" name="Élőláb helye 5"/>
          <p:cNvSpPr>
            <a:spLocks noGrp="1"/>
          </p:cNvSpPr>
          <p:nvPr>
            <p:ph type="ftr" idx="11"/>
          </p:nvPr>
        </p:nvSpPr>
        <p:spPr/>
        <p:txBody>
          <a:bodyPr/>
          <a:lstStyle>
            <a:lvl1pPr>
              <a:defRPr/>
            </a:lvl1pPr>
          </a:lstStyle>
          <a:p>
            <a:endParaRPr lang="hu-HU" altLang="hu-HU"/>
          </a:p>
        </p:txBody>
      </p:sp>
      <p:sp>
        <p:nvSpPr>
          <p:cNvPr id="7" name="Dia számának helye 6"/>
          <p:cNvSpPr>
            <a:spLocks noGrp="1"/>
          </p:cNvSpPr>
          <p:nvPr>
            <p:ph type="sldNum" idx="12"/>
          </p:nvPr>
        </p:nvSpPr>
        <p:spPr/>
        <p:txBody>
          <a:bodyPr/>
          <a:lstStyle>
            <a:lvl1pPr>
              <a:defRPr/>
            </a:lvl1pPr>
          </a:lstStyle>
          <a:p>
            <a:fld id="{7D1F9363-7A55-4A70-9CE8-4337E8A49C6B}" type="slidenum">
              <a:rPr lang="hu-HU" altLang="hu-HU"/>
              <a:pPr/>
              <a:t>‹#›</a:t>
            </a:fld>
            <a:endParaRPr lang="hu-HU" altLang="hu-HU"/>
          </a:p>
        </p:txBody>
      </p:sp>
    </p:spTree>
    <p:extLst>
      <p:ext uri="{BB962C8B-B14F-4D97-AF65-F5344CB8AC3E}">
        <p14:creationId xmlns:p14="http://schemas.microsoft.com/office/powerpoint/2010/main" val="2317155114"/>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693738" y="403225"/>
            <a:ext cx="8694737" cy="1460500"/>
          </a:xfrm>
        </p:spPr>
        <p:txBody>
          <a:bodyPr/>
          <a:lstStyle/>
          <a:p>
            <a:r>
              <a:rPr lang="hu-HU"/>
              <a:t>Mintacím szerkesztése</a:t>
            </a:r>
          </a:p>
        </p:txBody>
      </p:sp>
      <p:sp>
        <p:nvSpPr>
          <p:cNvPr id="3" name="Szöveg helye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693738" y="2760663"/>
            <a:ext cx="4265612" cy="4062412"/>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5103813" y="2760663"/>
            <a:ext cx="4284662" cy="4062412"/>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idx="10"/>
          </p:nvPr>
        </p:nvSpPr>
        <p:spPr/>
        <p:txBody>
          <a:bodyPr/>
          <a:lstStyle>
            <a:lvl1pPr>
              <a:defRPr/>
            </a:lvl1pPr>
          </a:lstStyle>
          <a:p>
            <a:endParaRPr lang="hu-HU" altLang="hu-HU"/>
          </a:p>
        </p:txBody>
      </p:sp>
      <p:sp>
        <p:nvSpPr>
          <p:cNvPr id="8" name="Élőláb helye 7"/>
          <p:cNvSpPr>
            <a:spLocks noGrp="1"/>
          </p:cNvSpPr>
          <p:nvPr>
            <p:ph type="ftr" idx="11"/>
          </p:nvPr>
        </p:nvSpPr>
        <p:spPr/>
        <p:txBody>
          <a:bodyPr/>
          <a:lstStyle>
            <a:lvl1pPr>
              <a:defRPr/>
            </a:lvl1pPr>
          </a:lstStyle>
          <a:p>
            <a:endParaRPr lang="hu-HU" altLang="hu-HU"/>
          </a:p>
        </p:txBody>
      </p:sp>
      <p:sp>
        <p:nvSpPr>
          <p:cNvPr id="9" name="Dia számának helye 8"/>
          <p:cNvSpPr>
            <a:spLocks noGrp="1"/>
          </p:cNvSpPr>
          <p:nvPr>
            <p:ph type="sldNum" idx="12"/>
          </p:nvPr>
        </p:nvSpPr>
        <p:spPr/>
        <p:txBody>
          <a:bodyPr/>
          <a:lstStyle>
            <a:lvl1pPr>
              <a:defRPr/>
            </a:lvl1pPr>
          </a:lstStyle>
          <a:p>
            <a:fld id="{D708EC80-B825-4F2C-A309-8D8E942ED1CF}" type="slidenum">
              <a:rPr lang="hu-HU" altLang="hu-HU"/>
              <a:pPr/>
              <a:t>‹#›</a:t>
            </a:fld>
            <a:endParaRPr lang="hu-HU" altLang="hu-HU"/>
          </a:p>
        </p:txBody>
      </p:sp>
    </p:spTree>
    <p:extLst>
      <p:ext uri="{BB962C8B-B14F-4D97-AF65-F5344CB8AC3E}">
        <p14:creationId xmlns:p14="http://schemas.microsoft.com/office/powerpoint/2010/main" val="184088597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idx="10"/>
          </p:nvPr>
        </p:nvSpPr>
        <p:spPr/>
        <p:txBody>
          <a:bodyPr/>
          <a:lstStyle>
            <a:lvl1pPr>
              <a:defRPr/>
            </a:lvl1pPr>
          </a:lstStyle>
          <a:p>
            <a:endParaRPr lang="hu-HU" altLang="hu-HU"/>
          </a:p>
        </p:txBody>
      </p:sp>
      <p:sp>
        <p:nvSpPr>
          <p:cNvPr id="4" name="Élőláb helye 3"/>
          <p:cNvSpPr>
            <a:spLocks noGrp="1"/>
          </p:cNvSpPr>
          <p:nvPr>
            <p:ph type="ftr" idx="11"/>
          </p:nvPr>
        </p:nvSpPr>
        <p:spPr/>
        <p:txBody>
          <a:bodyPr/>
          <a:lstStyle>
            <a:lvl1pPr>
              <a:defRPr/>
            </a:lvl1pPr>
          </a:lstStyle>
          <a:p>
            <a:endParaRPr lang="hu-HU" altLang="hu-HU"/>
          </a:p>
        </p:txBody>
      </p:sp>
      <p:sp>
        <p:nvSpPr>
          <p:cNvPr id="5" name="Dia számának helye 4"/>
          <p:cNvSpPr>
            <a:spLocks noGrp="1"/>
          </p:cNvSpPr>
          <p:nvPr>
            <p:ph type="sldNum" idx="12"/>
          </p:nvPr>
        </p:nvSpPr>
        <p:spPr/>
        <p:txBody>
          <a:bodyPr/>
          <a:lstStyle>
            <a:lvl1pPr>
              <a:defRPr/>
            </a:lvl1pPr>
          </a:lstStyle>
          <a:p>
            <a:fld id="{F00C1C42-AD5F-44A1-A0FB-8087CB0E88D6}" type="slidenum">
              <a:rPr lang="hu-HU" altLang="hu-HU"/>
              <a:pPr/>
              <a:t>‹#›</a:t>
            </a:fld>
            <a:endParaRPr lang="hu-HU" altLang="hu-HU"/>
          </a:p>
        </p:txBody>
      </p:sp>
    </p:spTree>
    <p:extLst>
      <p:ext uri="{BB962C8B-B14F-4D97-AF65-F5344CB8AC3E}">
        <p14:creationId xmlns:p14="http://schemas.microsoft.com/office/powerpoint/2010/main" val="181619383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idx="10"/>
          </p:nvPr>
        </p:nvSpPr>
        <p:spPr/>
        <p:txBody>
          <a:bodyPr/>
          <a:lstStyle>
            <a:lvl1pPr>
              <a:defRPr/>
            </a:lvl1pPr>
          </a:lstStyle>
          <a:p>
            <a:endParaRPr lang="hu-HU" altLang="hu-HU"/>
          </a:p>
        </p:txBody>
      </p:sp>
      <p:sp>
        <p:nvSpPr>
          <p:cNvPr id="3" name="Élőláb helye 2"/>
          <p:cNvSpPr>
            <a:spLocks noGrp="1"/>
          </p:cNvSpPr>
          <p:nvPr>
            <p:ph type="ftr" idx="11"/>
          </p:nvPr>
        </p:nvSpPr>
        <p:spPr/>
        <p:txBody>
          <a:bodyPr/>
          <a:lstStyle>
            <a:lvl1pPr>
              <a:defRPr/>
            </a:lvl1pPr>
          </a:lstStyle>
          <a:p>
            <a:endParaRPr lang="hu-HU" altLang="hu-HU"/>
          </a:p>
        </p:txBody>
      </p:sp>
      <p:sp>
        <p:nvSpPr>
          <p:cNvPr id="4" name="Dia számának helye 3"/>
          <p:cNvSpPr>
            <a:spLocks noGrp="1"/>
          </p:cNvSpPr>
          <p:nvPr>
            <p:ph type="sldNum" idx="12"/>
          </p:nvPr>
        </p:nvSpPr>
        <p:spPr/>
        <p:txBody>
          <a:bodyPr/>
          <a:lstStyle>
            <a:lvl1pPr>
              <a:defRPr/>
            </a:lvl1pPr>
          </a:lstStyle>
          <a:p>
            <a:fld id="{CBB3C3A7-0274-4C2D-9867-2FDC6DF820DF}" type="slidenum">
              <a:rPr lang="hu-HU" altLang="hu-HU"/>
              <a:pPr/>
              <a:t>‹#›</a:t>
            </a:fld>
            <a:endParaRPr lang="hu-HU" altLang="hu-HU"/>
          </a:p>
        </p:txBody>
      </p:sp>
    </p:spTree>
    <p:extLst>
      <p:ext uri="{BB962C8B-B14F-4D97-AF65-F5344CB8AC3E}">
        <p14:creationId xmlns:p14="http://schemas.microsoft.com/office/powerpoint/2010/main" val="115577286"/>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693738" y="503238"/>
            <a:ext cx="3251200" cy="17653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idx="10"/>
          </p:nvPr>
        </p:nvSpPr>
        <p:spPr/>
        <p:txBody>
          <a:bodyPr/>
          <a:lstStyle>
            <a:lvl1pPr>
              <a:defRPr/>
            </a:lvl1pPr>
          </a:lstStyle>
          <a:p>
            <a:endParaRPr lang="hu-HU" altLang="hu-HU"/>
          </a:p>
        </p:txBody>
      </p:sp>
      <p:sp>
        <p:nvSpPr>
          <p:cNvPr id="6" name="Élőláb helye 5"/>
          <p:cNvSpPr>
            <a:spLocks noGrp="1"/>
          </p:cNvSpPr>
          <p:nvPr>
            <p:ph type="ftr" idx="11"/>
          </p:nvPr>
        </p:nvSpPr>
        <p:spPr/>
        <p:txBody>
          <a:bodyPr/>
          <a:lstStyle>
            <a:lvl1pPr>
              <a:defRPr/>
            </a:lvl1pPr>
          </a:lstStyle>
          <a:p>
            <a:endParaRPr lang="hu-HU" altLang="hu-HU"/>
          </a:p>
        </p:txBody>
      </p:sp>
      <p:sp>
        <p:nvSpPr>
          <p:cNvPr id="7" name="Dia számának helye 6"/>
          <p:cNvSpPr>
            <a:spLocks noGrp="1"/>
          </p:cNvSpPr>
          <p:nvPr>
            <p:ph type="sldNum" idx="12"/>
          </p:nvPr>
        </p:nvSpPr>
        <p:spPr/>
        <p:txBody>
          <a:bodyPr/>
          <a:lstStyle>
            <a:lvl1pPr>
              <a:defRPr/>
            </a:lvl1pPr>
          </a:lstStyle>
          <a:p>
            <a:fld id="{7670B10F-9CA5-489A-A607-E66052700642}" type="slidenum">
              <a:rPr lang="hu-HU" altLang="hu-HU"/>
              <a:pPr/>
              <a:t>‹#›</a:t>
            </a:fld>
            <a:endParaRPr lang="hu-HU" altLang="hu-HU"/>
          </a:p>
        </p:txBody>
      </p:sp>
    </p:spTree>
    <p:extLst>
      <p:ext uri="{BB962C8B-B14F-4D97-AF65-F5344CB8AC3E}">
        <p14:creationId xmlns:p14="http://schemas.microsoft.com/office/powerpoint/2010/main" val="1282625114"/>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693738" y="503238"/>
            <a:ext cx="3251200" cy="17653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idx="10"/>
          </p:nvPr>
        </p:nvSpPr>
        <p:spPr/>
        <p:txBody>
          <a:bodyPr/>
          <a:lstStyle>
            <a:lvl1pPr>
              <a:defRPr/>
            </a:lvl1pPr>
          </a:lstStyle>
          <a:p>
            <a:endParaRPr lang="hu-HU" altLang="hu-HU"/>
          </a:p>
        </p:txBody>
      </p:sp>
      <p:sp>
        <p:nvSpPr>
          <p:cNvPr id="6" name="Élőláb helye 5"/>
          <p:cNvSpPr>
            <a:spLocks noGrp="1"/>
          </p:cNvSpPr>
          <p:nvPr>
            <p:ph type="ftr" idx="11"/>
          </p:nvPr>
        </p:nvSpPr>
        <p:spPr/>
        <p:txBody>
          <a:bodyPr/>
          <a:lstStyle>
            <a:lvl1pPr>
              <a:defRPr/>
            </a:lvl1pPr>
          </a:lstStyle>
          <a:p>
            <a:endParaRPr lang="hu-HU" altLang="hu-HU"/>
          </a:p>
        </p:txBody>
      </p:sp>
      <p:sp>
        <p:nvSpPr>
          <p:cNvPr id="7" name="Dia számának helye 6"/>
          <p:cNvSpPr>
            <a:spLocks noGrp="1"/>
          </p:cNvSpPr>
          <p:nvPr>
            <p:ph type="sldNum" idx="12"/>
          </p:nvPr>
        </p:nvSpPr>
        <p:spPr/>
        <p:txBody>
          <a:bodyPr/>
          <a:lstStyle>
            <a:lvl1pPr>
              <a:defRPr/>
            </a:lvl1pPr>
          </a:lstStyle>
          <a:p>
            <a:fld id="{791CCDF6-1644-424B-B85E-DE7F2D39FF59}" type="slidenum">
              <a:rPr lang="hu-HU" altLang="hu-HU"/>
              <a:pPr/>
              <a:t>‹#›</a:t>
            </a:fld>
            <a:endParaRPr lang="hu-HU" altLang="hu-HU"/>
          </a:p>
        </p:txBody>
      </p:sp>
    </p:spTree>
    <p:extLst>
      <p:ext uri="{BB962C8B-B14F-4D97-AF65-F5344CB8AC3E}">
        <p14:creationId xmlns:p14="http://schemas.microsoft.com/office/powerpoint/2010/main" val="3560786316"/>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285750"/>
            <a:ext cx="9037637"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026" name="Rectangle 2"/>
          <p:cNvSpPr>
            <a:spLocks noGrp="1" noChangeArrowheads="1"/>
          </p:cNvSpPr>
          <p:nvPr>
            <p:ph type="body" idx="1"/>
          </p:nvPr>
        </p:nvSpPr>
        <p:spPr bwMode="auto">
          <a:xfrm>
            <a:off x="503238" y="1768475"/>
            <a:ext cx="9037637" cy="495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027" name="Rectangle 3"/>
          <p:cNvSpPr>
            <a:spLocks noGrp="1" noChangeArrowheads="1"/>
          </p:cNvSpPr>
          <p:nvPr>
            <p:ph type="dt"/>
          </p:nvPr>
        </p:nvSpPr>
        <p:spPr bwMode="auto">
          <a:xfrm>
            <a:off x="503238" y="6886575"/>
            <a:ext cx="23145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endParaRPr lang="hu-HU" altLang="hu-HU"/>
          </a:p>
        </p:txBody>
      </p:sp>
      <p:sp>
        <p:nvSpPr>
          <p:cNvPr id="1028" name="Rectangle 4"/>
          <p:cNvSpPr>
            <a:spLocks noGrp="1" noChangeArrowheads="1"/>
          </p:cNvSpPr>
          <p:nvPr>
            <p:ph type="ftr"/>
          </p:nvPr>
        </p:nvSpPr>
        <p:spPr bwMode="auto">
          <a:xfrm>
            <a:off x="3448050" y="6886575"/>
            <a:ext cx="31623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endParaRPr lang="hu-HU" altLang="hu-HU"/>
          </a:p>
        </p:txBody>
      </p:sp>
      <p:sp>
        <p:nvSpPr>
          <p:cNvPr id="1029" name="Rectangle 5"/>
          <p:cNvSpPr>
            <a:spLocks noGrp="1" noChangeArrowheads="1"/>
          </p:cNvSpPr>
          <p:nvPr>
            <p:ph type="sldNum"/>
          </p:nvPr>
        </p:nvSpPr>
        <p:spPr bwMode="auto">
          <a:xfrm>
            <a:off x="7227888" y="6886575"/>
            <a:ext cx="23145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fld id="{3274E759-56BB-44C7-8F1A-C6DACAAD2DE8}" type="slidenum">
              <a:rPr lang="hu-HU" altLang="hu-HU"/>
              <a:pPr/>
              <a:t>‹#›</a:t>
            </a:fld>
            <a:endParaRPr lang="hu-HU" altLang="hu-H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wipe dir="r"/>
  </p:transition>
  <p:txStyles>
    <p:titleStyle>
      <a:lvl1pPr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2pPr>
      <a:lvl3pPr marL="1143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3pPr>
      <a:lvl4pPr marL="1600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4pPr>
      <a:lvl5pPr marL="20574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icrosoft YaHei" panose="020B0503020204020204" pitchFamily="34" charset="-122"/>
        </a:defRPr>
      </a:lvl9pPr>
    </p:titleStyle>
    <p:bodyStyle>
      <a:lvl1pPr marL="342900" indent="-342900" algn="l" defTabSz="449263" rtl="0" fontAlgn="base" hangingPunct="0">
        <a:lnSpc>
          <a:spcPct val="93000"/>
        </a:lnSpc>
        <a:spcBef>
          <a:spcPct val="0"/>
        </a:spcBef>
        <a:spcAft>
          <a:spcPts val="1413"/>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fontAlgn="base" hangingPunct="0">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fontAlgn="base" hangingPunct="0">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fontAlgn="base" hangingPunct="0">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fontAlgn="base" hangingPunct="0">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9.jpe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upload.wikimedia.org/wikipedia/hu/b/b8/Poroszorsz%C3%A1g_ter%C3%BCleti.gif"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hyperlink" Target="http://histoiremesure.revues.org/4575?lang=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272" y="3094753"/>
            <a:ext cx="5367016" cy="44649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2" name="Text Box 4"/>
          <p:cNvSpPr txBox="1">
            <a:spLocks noChangeArrowheads="1"/>
          </p:cNvSpPr>
          <p:nvPr/>
        </p:nvSpPr>
        <p:spPr bwMode="auto">
          <a:xfrm>
            <a:off x="2591657" y="5508029"/>
            <a:ext cx="2088615" cy="2046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hu-HU" altLang="hu-HU" sz="2000" b="1" dirty="0">
                <a:latin typeface="Cambria" panose="02040503050406030204" pitchFamily="18" charset="0"/>
              </a:rPr>
              <a:t>Báthory megalapítja a vilniusi egyetemet (1579). </a:t>
            </a:r>
          </a:p>
          <a:p>
            <a:pPr algn="r">
              <a:buClrTx/>
              <a:buFontTx/>
              <a:buNone/>
            </a:pPr>
            <a:r>
              <a:rPr lang="hu-HU" altLang="hu-HU" sz="2000" b="1" dirty="0">
                <a:latin typeface="Cambria" panose="02040503050406030204" pitchFamily="18" charset="0"/>
              </a:rPr>
              <a:t>19. századi festmény</a:t>
            </a:r>
          </a:p>
        </p:txBody>
      </p:sp>
      <p:pic>
        <p:nvPicPr>
          <p:cNvPr id="717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0741" r="11865"/>
          <a:stretch/>
        </p:blipFill>
        <p:spPr bwMode="auto">
          <a:xfrm>
            <a:off x="-631" y="3094753"/>
            <a:ext cx="2592288" cy="4460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4" name="Text Box 6"/>
          <p:cNvSpPr txBox="1">
            <a:spLocks noChangeArrowheads="1"/>
          </p:cNvSpPr>
          <p:nvPr/>
        </p:nvSpPr>
        <p:spPr bwMode="auto">
          <a:xfrm>
            <a:off x="2591657" y="3347789"/>
            <a:ext cx="2088615" cy="1127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buClrTx/>
              <a:buFontTx/>
              <a:buNone/>
            </a:pPr>
            <a:r>
              <a:rPr lang="hu-HU" altLang="hu-HU" sz="2000" b="1" dirty="0">
                <a:latin typeface="Cambria" panose="02040503050406030204" pitchFamily="18" charset="0"/>
              </a:rPr>
              <a:t>Báthory sírja a krakkói </a:t>
            </a:r>
            <a:r>
              <a:rPr lang="hu-HU" altLang="hu-HU" sz="2000" b="1" dirty="0" err="1">
                <a:latin typeface="Cambria" panose="02040503050406030204" pitchFamily="18" charset="0"/>
              </a:rPr>
              <a:t>Wawelban</a:t>
            </a:r>
            <a:endParaRPr lang="hu-HU" altLang="hu-HU" sz="2000" b="1" dirty="0">
              <a:latin typeface="Cambria" panose="02040503050406030204" pitchFamily="18" charset="0"/>
            </a:endParaRPr>
          </a:p>
        </p:txBody>
      </p:sp>
      <p:sp>
        <p:nvSpPr>
          <p:cNvPr id="10"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Lengyelország a XVI. században – 9/19</a:t>
            </a:r>
          </a:p>
        </p:txBody>
      </p:sp>
      <p:sp>
        <p:nvSpPr>
          <p:cNvPr id="8" name="Text Box 1"/>
          <p:cNvSpPr txBox="1">
            <a:spLocks noChangeArrowheads="1"/>
          </p:cNvSpPr>
          <p:nvPr/>
        </p:nvSpPr>
        <p:spPr bwMode="auto">
          <a:xfrm>
            <a:off x="215900" y="647699"/>
            <a:ext cx="9647238" cy="27000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A Lengyel Királyság</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b="1" dirty="0">
                <a:latin typeface="Cambria" panose="02040503050406030204" pitchFamily="18" charset="0"/>
                <a:sym typeface="Wingdings" panose="05000000000000000000" pitchFamily="2" charset="2"/>
              </a:rPr>
              <a:t></a:t>
            </a:r>
            <a:r>
              <a:rPr lang="hu-HU" altLang="hu-HU" sz="2400" b="1" dirty="0">
                <a:latin typeface="Cambria" panose="02040503050406030204" pitchFamily="18" charset="0"/>
              </a:rPr>
              <a:t> a fő- és a köznemesség megerősödött</a:t>
            </a:r>
            <a:br>
              <a:rPr lang="hu-HU" altLang="hu-HU" sz="2400" b="1" dirty="0">
                <a:latin typeface="Cambria" panose="02040503050406030204" pitchFamily="18" charset="0"/>
              </a:rPr>
            </a:br>
            <a:r>
              <a:rPr lang="hu-HU" altLang="hu-HU" sz="2400" b="1" dirty="0">
                <a:latin typeface="Cambria" panose="02040503050406030204" pitchFamily="18" charset="0"/>
              </a:rPr>
              <a:t>		- </a:t>
            </a:r>
            <a:r>
              <a:rPr lang="hu-HU" altLang="hu-HU" sz="2400" dirty="0">
                <a:latin typeface="Cambria" panose="02040503050406030204" pitchFamily="18" charset="0"/>
              </a:rPr>
              <a:t>szabad királyválasztás joga; országgyűlés rendszeres ülésezése;</a:t>
            </a:r>
            <a:br>
              <a:rPr lang="hu-HU" altLang="hu-HU" sz="2400" dirty="0">
                <a:latin typeface="Cambria" panose="02040503050406030204" pitchFamily="18" charset="0"/>
              </a:rPr>
            </a:br>
            <a:r>
              <a:rPr lang="hu-HU" altLang="hu-HU" sz="2400" dirty="0">
                <a:latin typeface="Cambria" panose="02040503050406030204" pitchFamily="18" charset="0"/>
              </a:rPr>
              <a:t>		rendek adómegajánlási joga</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b="1" dirty="0">
                <a:latin typeface="Cambria" panose="02040503050406030204" pitchFamily="18" charset="0"/>
              </a:rPr>
              <a:t>a</a:t>
            </a:r>
            <a:r>
              <a:rPr lang="hu-HU" altLang="hu-HU" sz="2400" dirty="0">
                <a:latin typeface="Cambria" panose="02040503050406030204" pitchFamily="18" charset="0"/>
              </a:rPr>
              <a:t> Jagelló-ház kihalása után (1572): Valois Henrik, de ő lemondott</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Báthory István erdélyi fejedelmet választották meg (1575–1586)</a:t>
            </a:r>
            <a:br>
              <a:rPr lang="hu-HU" altLang="hu-HU" sz="2400" dirty="0">
                <a:latin typeface="Cambria" panose="02040503050406030204" pitchFamily="18" charset="0"/>
              </a:rPr>
            </a:br>
            <a:r>
              <a:rPr lang="hu-HU" altLang="hu-HU" sz="2400" dirty="0">
                <a:latin typeface="Cambria" panose="02040503050406030204" pitchFamily="18" charset="0"/>
              </a:rPr>
              <a:t>		- erőskezű, de eredményes együttműködés (oroszok visszaverése)</a:t>
            </a:r>
          </a:p>
          <a:p>
            <a:pPr>
              <a:spcAft>
                <a:spcPct val="0"/>
              </a:spcAft>
              <a:buClrTx/>
              <a:buFont typeface="Wingdings" panose="05000000000000000000" pitchFamily="2" charset="2"/>
              <a:buChar char="v"/>
            </a:pPr>
            <a:endParaRPr lang="hu-HU" altLang="hu-HU" sz="2400" dirty="0">
              <a:latin typeface="Cambria" panose="02040503050406030204" pitchFamily="18" charset="0"/>
            </a:endParaRPr>
          </a:p>
        </p:txBody>
      </p:sp>
    </p:spTree>
    <p:extLst>
      <p:ext uri="{BB962C8B-B14F-4D97-AF65-F5344CB8AC3E}">
        <p14:creationId xmlns:p14="http://schemas.microsoft.com/office/powerpoint/2010/main" val="3645197748"/>
      </p:ext>
    </p:extLst>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6" name="Picture 4" descr="https://upload.wikimedia.org/wikipedia/commons/0/0b/Rolka_Sztokholmska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540">
            <a:off x="-902194" y="2927269"/>
            <a:ext cx="4742368" cy="333969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904" y="677507"/>
            <a:ext cx="6840134" cy="68698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Lengyelország a XVI. században – 10/19</a:t>
            </a:r>
          </a:p>
        </p:txBody>
      </p:sp>
      <p:sp>
        <p:nvSpPr>
          <p:cNvPr id="4" name="Text Box 4"/>
          <p:cNvSpPr txBox="1">
            <a:spLocks noChangeArrowheads="1"/>
          </p:cNvSpPr>
          <p:nvPr/>
        </p:nvSpPr>
        <p:spPr bwMode="auto">
          <a:xfrm>
            <a:off x="1" y="6300117"/>
            <a:ext cx="3238903" cy="1254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hu-HU" altLang="hu-HU" sz="2000" b="1" dirty="0">
                <a:latin typeface="Cambria" panose="02040503050406030204" pitchFamily="18" charset="0"/>
              </a:rPr>
              <a:t>Lovas és gyalogos katonák</a:t>
            </a:r>
          </a:p>
          <a:p>
            <a:pPr algn="r">
              <a:buClrTx/>
              <a:buFontTx/>
              <a:buNone/>
            </a:pPr>
            <a:endParaRPr lang="hu-HU" altLang="hu-HU" sz="2000" b="1" dirty="0">
              <a:latin typeface="Cambria" panose="02040503050406030204" pitchFamily="18" charset="0"/>
            </a:endParaRPr>
          </a:p>
          <a:p>
            <a:pPr algn="r">
              <a:buClrTx/>
              <a:buFontTx/>
              <a:buNone/>
            </a:pPr>
            <a:r>
              <a:rPr lang="hu-HU" altLang="hu-HU" sz="2000" b="1" dirty="0">
                <a:latin typeface="Cambria" panose="02040503050406030204" pitchFamily="18" charset="0"/>
              </a:rPr>
              <a:t>A térség a </a:t>
            </a:r>
            <a:r>
              <a:rPr lang="hu-HU" altLang="hu-HU" sz="2000" b="1" dirty="0">
                <a:solidFill>
                  <a:schemeClr val="tx1"/>
                </a:solidFill>
                <a:latin typeface="Cambria" panose="02040503050406030204" pitchFamily="18" charset="0"/>
              </a:rPr>
              <a:t>XVI–</a:t>
            </a:r>
            <a:r>
              <a:rPr lang="hu-HU" altLang="hu-HU" sz="2000" b="1" dirty="0">
                <a:latin typeface="Cambria" panose="02040503050406030204" pitchFamily="18" charset="0"/>
              </a:rPr>
              <a:t>XVII. században</a:t>
            </a:r>
          </a:p>
        </p:txBody>
      </p:sp>
      <p:pic>
        <p:nvPicPr>
          <p:cNvPr id="3074" name="Picture 2" descr="https://upload.wikimedia.org/wikipedia/commons/thumb/9/9f/Polish-Lithuanian_Army_1576-1586.PNG/1024px-Polish-Lithuanian_Army_1576-158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6339">
            <a:off x="14695" y="535129"/>
            <a:ext cx="3238904" cy="25239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7/7b/Rolka_Sztokholmska_1-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39518">
            <a:off x="1310223" y="2780803"/>
            <a:ext cx="1914072" cy="3480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0" y="7164213"/>
            <a:ext cx="4743450" cy="414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hu-HU" altLang="hu-HU" sz="2000" b="1" dirty="0">
                <a:latin typeface="Cambria" panose="02040503050406030204" pitchFamily="18" charset="0"/>
              </a:rPr>
              <a:t>Kozákok menetben, későbbi festmény</a:t>
            </a:r>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3450" y="3382962"/>
            <a:ext cx="5335588" cy="4176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Lengyelország a XVII. században – 11/19</a:t>
            </a:r>
          </a:p>
        </p:txBody>
      </p:sp>
      <p:sp>
        <p:nvSpPr>
          <p:cNvPr id="6" name="Text Box 1"/>
          <p:cNvSpPr txBox="1">
            <a:spLocks noChangeArrowheads="1"/>
          </p:cNvSpPr>
          <p:nvPr/>
        </p:nvSpPr>
        <p:spPr bwMode="auto">
          <a:xfrm>
            <a:off x="215900" y="647699"/>
            <a:ext cx="9647238" cy="3564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A Lengyel Királyság</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a:t>
            </a:r>
            <a:r>
              <a:rPr lang="hu-HU" altLang="hu-HU" sz="2400" dirty="0">
                <a:latin typeface="Cambria" panose="02040503050406030204" pitchFamily="18" charset="0"/>
              </a:rPr>
              <a:t> a </a:t>
            </a:r>
            <a:r>
              <a:rPr lang="hu-HU" altLang="hu-HU" sz="2400" b="1" dirty="0">
                <a:latin typeface="Cambria" panose="02040503050406030204" pitchFamily="18" charset="0"/>
              </a:rPr>
              <a:t>XVII. században</a:t>
            </a:r>
            <a:r>
              <a:rPr lang="hu-HU" altLang="hu-HU" sz="2400" dirty="0">
                <a:latin typeface="Cambria" panose="02040503050406030204" pitchFamily="18" charset="0"/>
              </a:rPr>
              <a:t> a rendi alkotmányosság az </a:t>
            </a:r>
            <a:r>
              <a:rPr lang="hu-HU" altLang="hu-HU" sz="2400" b="1" dirty="0">
                <a:latin typeface="Cambria" panose="02040503050406030204" pitchFamily="18" charset="0"/>
              </a:rPr>
              <a:t>anarchikussá vált</a:t>
            </a:r>
            <a:br>
              <a:rPr lang="hu-HU" altLang="hu-HU" sz="2400" b="1" dirty="0">
                <a:latin typeface="Cambria" panose="02040503050406030204" pitchFamily="18" charset="0"/>
              </a:rPr>
            </a:br>
            <a:r>
              <a:rPr lang="hu-HU" altLang="hu-HU" sz="2400" b="1" dirty="0">
                <a:latin typeface="Cambria" panose="02040503050406030204" pitchFamily="18" charset="0"/>
              </a:rPr>
              <a:t>		- szabad vétó</a:t>
            </a:r>
            <a:r>
              <a:rPr lang="hu-HU" altLang="hu-HU" sz="2400" dirty="0">
                <a:latin typeface="Cambria" panose="02040503050406030204" pitchFamily="18" charset="0"/>
              </a:rPr>
              <a:t> (1652): 1 nemes is megvétózhatott egy új tv.-t</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b</a:t>
            </a:r>
            <a:r>
              <a:rPr lang="hu-HU" altLang="hu-HU" sz="2400" dirty="0">
                <a:latin typeface="Cambria" panose="02040503050406030204" pitchFamily="18" charset="0"/>
              </a:rPr>
              <a:t>első harcok + külső beavatkozások (</a:t>
            </a:r>
            <a:r>
              <a:rPr lang="hu-HU" altLang="hu-HU" sz="2400" dirty="0" err="1">
                <a:latin typeface="Cambria" panose="02040503050406030204" pitchFamily="18" charset="0"/>
              </a:rPr>
              <a:t>Oroszo</a:t>
            </a:r>
            <a:r>
              <a:rPr lang="hu-HU" altLang="hu-HU" sz="2400" dirty="0">
                <a:latin typeface="Cambria" panose="02040503050406030204" pitchFamily="18" charset="0"/>
              </a:rPr>
              <a:t>., Ausztria, </a:t>
            </a:r>
            <a:r>
              <a:rPr lang="hu-HU" altLang="hu-HU" sz="2400" dirty="0" err="1">
                <a:latin typeface="Cambria" panose="02040503050406030204" pitchFamily="18" charset="0"/>
              </a:rPr>
              <a:t>Poroszo</a:t>
            </a:r>
            <a:r>
              <a:rPr lang="hu-HU" altLang="hu-HU" sz="2400" dirty="0">
                <a:latin typeface="Cambria" panose="02040503050406030204" pitchFamily="18" charset="0"/>
              </a:rPr>
              <a:t>.)</a:t>
            </a:r>
            <a:br>
              <a:rPr lang="hu-HU" altLang="hu-HU" sz="2400" dirty="0">
                <a:latin typeface="Cambria" panose="02040503050406030204" pitchFamily="18" charset="0"/>
              </a:rPr>
            </a:br>
            <a:r>
              <a:rPr lang="hu-HU" altLang="hu-HU" sz="2400" dirty="0">
                <a:latin typeface="Cambria" panose="02040503050406030204" pitchFamily="18" charset="0"/>
              </a:rPr>
              <a:t>		- 1667-ben jelentős területek kerültek az oroszokhoz</a:t>
            </a:r>
          </a:p>
          <a:p>
            <a:pPr>
              <a:spcAft>
                <a:spcPct val="0"/>
              </a:spcAft>
              <a:buClrTx/>
              <a:buFont typeface="Wingdings" panose="05000000000000000000" pitchFamily="2" charset="2"/>
              <a:buChar char="v"/>
            </a:pPr>
            <a:r>
              <a:rPr lang="hu-HU" altLang="hu-HU" sz="2400" b="1" dirty="0">
                <a:latin typeface="Cambria" panose="02040503050406030204" pitchFamily="18" charset="0"/>
              </a:rPr>
              <a:t>Kozákok</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szabad földekre szökött (szláv) csoportok</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erősen szervezett, zsoldos</a:t>
            </a:r>
            <a:r>
              <a:rPr lang="hu-HU" altLang="hu-HU" sz="2400" dirty="0">
                <a:latin typeface="Cambria" panose="02040503050406030204" pitchFamily="18" charset="0"/>
              </a:rPr>
              <a:t> katonaközösséggé váltak</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az oroszokhoz csatlakoztak a XVII. sz. közepén, mert nem ismerték 		el szabadságukat a nemesek</a:t>
            </a:r>
          </a:p>
          <a:p>
            <a:pPr>
              <a:spcAft>
                <a:spcPct val="0"/>
              </a:spcAft>
              <a:buClrTx/>
              <a:buFont typeface="Wingdings" panose="05000000000000000000" pitchFamily="2" charset="2"/>
              <a:buChar char="v"/>
            </a:pPr>
            <a:endParaRPr lang="hu-HU" altLang="hu-HU" sz="2400" dirty="0">
              <a:latin typeface="Cambria" panose="020405030504060302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229" y="1403573"/>
            <a:ext cx="5621984" cy="6171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Oroszország a XVI. században – 12/19</a:t>
            </a:r>
          </a:p>
        </p:txBody>
      </p:sp>
      <p:sp>
        <p:nvSpPr>
          <p:cNvPr id="5" name="Text Box 1"/>
          <p:cNvSpPr txBox="1">
            <a:spLocks noChangeArrowheads="1"/>
          </p:cNvSpPr>
          <p:nvPr/>
        </p:nvSpPr>
        <p:spPr bwMode="auto">
          <a:xfrm>
            <a:off x="215900" y="647699"/>
            <a:ext cx="9647238" cy="5292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dirty="0">
                <a:latin typeface="Cambria" panose="02040503050406030204" pitchFamily="18" charset="0"/>
              </a:rPr>
              <a:t>A </a:t>
            </a:r>
            <a:r>
              <a:rPr lang="hu-HU" altLang="hu-HU" sz="2400" b="1" dirty="0">
                <a:latin typeface="Cambria" panose="02040503050406030204" pitchFamily="18" charset="0"/>
              </a:rPr>
              <a:t>Moszkvai Fejedelemség </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lassan bekebelezte az Arany Horda utódállamait</a:t>
            </a:r>
          </a:p>
          <a:p>
            <a:pPr>
              <a:spcAft>
                <a:spcPct val="0"/>
              </a:spcAft>
              <a:buClrTx/>
              <a:buFont typeface="Wingdings" panose="05000000000000000000" pitchFamily="2" charset="2"/>
              <a:buChar char="v"/>
            </a:pPr>
            <a:r>
              <a:rPr lang="hu-HU" altLang="hu-HU" sz="2400" b="1" dirty="0">
                <a:latin typeface="Cambria" panose="02040503050406030204" pitchFamily="18" charset="0"/>
              </a:rPr>
              <a:t>IV. (Rettegett) Iván</a:t>
            </a:r>
            <a:r>
              <a:rPr lang="hu-HU" altLang="hu-HU" sz="2400" dirty="0">
                <a:latin typeface="Cambria" panose="02040503050406030204" pitchFamily="18" charset="0"/>
              </a:rPr>
              <a:t> (1533/1547–1584)</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despotikus államhatalom</a:t>
            </a:r>
            <a:br>
              <a:rPr lang="hu-HU" altLang="hu-HU" sz="2400" dirty="0">
                <a:latin typeface="Cambria" panose="02040503050406030204" pitchFamily="18" charset="0"/>
              </a:rPr>
            </a:br>
            <a:r>
              <a:rPr lang="hu-HU" altLang="hu-HU" sz="2400" dirty="0">
                <a:latin typeface="Cambria" panose="02040503050406030204" pitchFamily="18" charset="0"/>
              </a:rPr>
              <a:t>		- leszámolások</a:t>
            </a:r>
            <a:br>
              <a:rPr lang="hu-HU" altLang="hu-HU" sz="2400" dirty="0">
                <a:latin typeface="Cambria" panose="02040503050406030204" pitchFamily="18" charset="0"/>
              </a:rPr>
            </a:br>
            <a:r>
              <a:rPr lang="hu-HU" altLang="hu-HU" sz="2400" dirty="0">
                <a:latin typeface="Cambria" panose="02040503050406030204" pitchFamily="18" charset="0"/>
              </a:rPr>
              <a:t>		- a nemesség behódolt </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1547-től használta </a:t>
            </a:r>
            <a:br>
              <a:rPr lang="hu-HU" altLang="hu-HU" sz="2400" dirty="0">
                <a:latin typeface="Cambria" panose="02040503050406030204" pitchFamily="18" charset="0"/>
              </a:rPr>
            </a:br>
            <a:r>
              <a:rPr lang="hu-HU" altLang="hu-HU" sz="2400" dirty="0">
                <a:latin typeface="Cambria" panose="02040503050406030204" pitchFamily="18" charset="0"/>
              </a:rPr>
              <a:t>		a </a:t>
            </a:r>
            <a:r>
              <a:rPr lang="hu-HU" altLang="hu-HU" sz="2400" b="1" dirty="0">
                <a:latin typeface="Cambria" panose="02040503050406030204" pitchFamily="18" charset="0"/>
              </a:rPr>
              <a:t>cári </a:t>
            </a:r>
            <a:r>
              <a:rPr lang="hu-HU" altLang="hu-HU" sz="2400" dirty="0">
                <a:latin typeface="Cambria" panose="02040503050406030204" pitchFamily="18" charset="0"/>
              </a:rPr>
              <a:t>(császári)</a:t>
            </a:r>
            <a:r>
              <a:rPr lang="hu-HU" altLang="hu-HU" sz="2400" b="1" dirty="0">
                <a:latin typeface="Cambria" panose="02040503050406030204" pitchFamily="18" charset="0"/>
              </a:rPr>
              <a:t> címet</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f</a:t>
            </a:r>
            <a:r>
              <a:rPr lang="hu-HU" altLang="hu-HU" sz="2400" dirty="0">
                <a:latin typeface="Cambria" panose="02040503050406030204" pitchFamily="18" charset="0"/>
              </a:rPr>
              <a:t>ő célja egy kijárat </a:t>
            </a:r>
            <a:br>
              <a:rPr lang="hu-HU" altLang="hu-HU" sz="2400" dirty="0">
                <a:latin typeface="Cambria" panose="02040503050406030204" pitchFamily="18" charset="0"/>
              </a:rPr>
            </a:br>
            <a:r>
              <a:rPr lang="hu-HU" altLang="hu-HU" sz="2400" dirty="0">
                <a:latin typeface="Cambria" panose="02040503050406030204" pitchFamily="18" charset="0"/>
              </a:rPr>
              <a:t>		a Balti-tengerhez </a:t>
            </a:r>
            <a:br>
              <a:rPr lang="hu-HU" altLang="hu-HU" sz="2400" dirty="0">
                <a:latin typeface="Cambria" panose="02040503050406030204" pitchFamily="18" charset="0"/>
              </a:rPr>
            </a:br>
            <a:r>
              <a:rPr lang="hu-HU" altLang="hu-HU" sz="2400" dirty="0">
                <a:latin typeface="Cambria" panose="02040503050406030204" pitchFamily="18" charset="0"/>
              </a:rPr>
              <a:t>		- visszaverték (Báthory)</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 </a:t>
            </a:r>
            <a:r>
              <a:rPr lang="hu-HU" altLang="hu-HU" sz="2400" dirty="0">
                <a:latin typeface="Cambria" panose="02040503050406030204" pitchFamily="18" charset="0"/>
              </a:rPr>
              <a:t>tatárokkal szemben </a:t>
            </a:r>
            <a:br>
              <a:rPr lang="hu-HU" altLang="hu-HU" sz="2400" dirty="0">
                <a:latin typeface="Cambria" panose="02040503050406030204" pitchFamily="18" charset="0"/>
              </a:rPr>
            </a:br>
            <a:r>
              <a:rPr lang="hu-HU" altLang="hu-HU" sz="2400" dirty="0">
                <a:latin typeface="Cambria" panose="02040503050406030204" pitchFamily="18" charset="0"/>
              </a:rPr>
              <a:t>		sikeres</a:t>
            </a:r>
            <a:br>
              <a:rPr lang="hu-HU" altLang="hu-HU" sz="2400" dirty="0">
                <a:latin typeface="Cambria" panose="02040503050406030204" pitchFamily="18" charset="0"/>
              </a:rPr>
            </a:br>
            <a:r>
              <a:rPr lang="hu-HU" altLang="hu-HU" sz="2400" dirty="0">
                <a:latin typeface="Cambria" panose="02040503050406030204" pitchFamily="18" charset="0"/>
              </a:rPr>
              <a:t>		- megszerezte a Volga </a:t>
            </a:r>
            <a:br>
              <a:rPr lang="hu-HU" altLang="hu-HU" sz="2400" dirty="0">
                <a:latin typeface="Cambria" panose="02040503050406030204" pitchFamily="18" charset="0"/>
              </a:rPr>
            </a:br>
            <a:r>
              <a:rPr lang="hu-HU" altLang="hu-HU" sz="2400" dirty="0">
                <a:latin typeface="Cambria" panose="02040503050406030204" pitchFamily="18" charset="0"/>
              </a:rPr>
              <a:t>		medencéjét</a:t>
            </a:r>
          </a:p>
        </p:txBody>
      </p:sp>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Oroszország a XVI. században – 13/19</a:t>
            </a:r>
          </a:p>
        </p:txBody>
      </p:sp>
      <p:pic>
        <p:nvPicPr>
          <p:cNvPr id="3" name="Kép 2"/>
          <p:cNvPicPr>
            <a:picLocks noChangeAspect="1"/>
          </p:cNvPicPr>
          <p:nvPr/>
        </p:nvPicPr>
        <p:blipFill>
          <a:blip r:embed="rId4"/>
          <a:stretch>
            <a:fillRect/>
          </a:stretch>
        </p:blipFill>
        <p:spPr>
          <a:xfrm>
            <a:off x="6115609" y="755501"/>
            <a:ext cx="3732118" cy="6804174"/>
          </a:xfrm>
          <a:prstGeom prst="rect">
            <a:avLst/>
          </a:prstGeom>
        </p:spPr>
      </p:pic>
      <p:sp>
        <p:nvSpPr>
          <p:cNvPr id="8" name="Text Box 3"/>
          <p:cNvSpPr txBox="1">
            <a:spLocks noChangeArrowheads="1"/>
          </p:cNvSpPr>
          <p:nvPr/>
        </p:nvSpPr>
        <p:spPr bwMode="auto">
          <a:xfrm>
            <a:off x="1448991" y="7232280"/>
            <a:ext cx="4666618" cy="327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hu-HU" b="1" dirty="0">
                <a:latin typeface="Cambria" panose="02040503050406030204" pitchFamily="18" charset="0"/>
              </a:rPr>
              <a:t>Viktor M. </a:t>
            </a:r>
            <a:r>
              <a:rPr lang="hu-HU" b="1" dirty="0" err="1">
                <a:latin typeface="Cambria" panose="02040503050406030204" pitchFamily="18" charset="0"/>
              </a:rPr>
              <a:t>Vasznyecov</a:t>
            </a:r>
            <a:r>
              <a:rPr lang="hu-HU" b="1" dirty="0">
                <a:latin typeface="Cambria" panose="02040503050406030204" pitchFamily="18" charset="0"/>
              </a:rPr>
              <a:t>: </a:t>
            </a:r>
            <a:r>
              <a:rPr lang="hu-HU" altLang="hu-HU" b="1" i="1" dirty="0">
                <a:latin typeface="Cambria" panose="02040503050406030204" pitchFamily="18" charset="0"/>
              </a:rPr>
              <a:t>IV. Iván</a:t>
            </a:r>
          </a:p>
        </p:txBody>
      </p:sp>
      <p:sp>
        <p:nvSpPr>
          <p:cNvPr id="9" name="Téglalap 8">
            <a:extLst>
              <a:ext uri="{FF2B5EF4-FFF2-40B4-BE49-F238E27FC236}">
                <a16:creationId xmlns:a16="http://schemas.microsoft.com/office/drawing/2014/main" id="{B90F159C-E790-44F6-8F24-C7D0B1D48863}"/>
              </a:ext>
            </a:extLst>
          </p:cNvPr>
          <p:cNvSpPr/>
          <p:nvPr/>
        </p:nvSpPr>
        <p:spPr>
          <a:xfrm>
            <a:off x="215107" y="755501"/>
            <a:ext cx="5833318" cy="6370975"/>
          </a:xfrm>
          <a:prstGeom prst="rect">
            <a:avLst/>
          </a:prstGeom>
          <a:solidFill>
            <a:srgbClr val="33999B">
              <a:alpha val="20000"/>
            </a:srgbClr>
          </a:solidFill>
          <a:ln w="57150" cap="rnd">
            <a:solidFill>
              <a:schemeClr val="tx1"/>
            </a:solidFill>
            <a:prstDash val="sysDot"/>
          </a:ln>
        </p:spPr>
        <p:txBody>
          <a:bodyPr wrap="square">
            <a:spAutoFit/>
          </a:bodyPr>
          <a:lstStyle/>
          <a:p>
            <a:pPr algn="just">
              <a:lnSpc>
                <a:spcPct val="100000"/>
              </a:lnSpc>
              <a:spcAft>
                <a:spcPts val="0"/>
              </a:spcAft>
            </a:pPr>
            <a:r>
              <a:rPr lang="hu-HU" sz="2400" dirty="0">
                <a:solidFill>
                  <a:schemeClr val="tx1"/>
                </a:solidFill>
                <a:latin typeface="Cambria" panose="02040503050406030204" pitchFamily="18" charset="0"/>
                <a:ea typeface="Times New Roman" panose="02020603050405020304" pitchFamily="18" charset="0"/>
              </a:rPr>
              <a:t>„Meghallgattuk Felséged levelét, szeretett nővérünk, Erzsébet királynő. Kedves Nővérünk, rendelje el nagykereskedőinek és minden kereskedőemberének, hogy jöjjenek országainkba, minden kikötőnkbe. </a:t>
            </a:r>
            <a:r>
              <a:rPr lang="hu-HU" sz="2400" dirty="0" err="1">
                <a:solidFill>
                  <a:schemeClr val="tx1"/>
                </a:solidFill>
                <a:latin typeface="Cambria" panose="02040503050406030204" pitchFamily="18" charset="0"/>
                <a:ea typeface="Times New Roman" panose="02020603050405020304" pitchFamily="18" charset="0"/>
              </a:rPr>
              <a:t>Holmogorba</a:t>
            </a:r>
            <a:r>
              <a:rPr lang="hu-HU" sz="2400" dirty="0">
                <a:solidFill>
                  <a:schemeClr val="tx1"/>
                </a:solidFill>
                <a:latin typeface="Cambria" panose="02040503050406030204" pitchFamily="18" charset="0"/>
                <a:ea typeface="Times New Roman" panose="02020603050405020304" pitchFamily="18" charset="0"/>
              </a:rPr>
              <a:t> és </a:t>
            </a:r>
            <a:r>
              <a:rPr lang="hu-HU" sz="2400" dirty="0" err="1">
                <a:solidFill>
                  <a:schemeClr val="tx1"/>
                </a:solidFill>
                <a:latin typeface="Cambria" panose="02040503050406030204" pitchFamily="18" charset="0"/>
                <a:ea typeface="Times New Roman" panose="02020603050405020304" pitchFamily="18" charset="0"/>
              </a:rPr>
              <a:t>Nyikolába</a:t>
            </a:r>
            <a:r>
              <a:rPr lang="hu-HU" sz="2400" dirty="0">
                <a:solidFill>
                  <a:schemeClr val="tx1"/>
                </a:solidFill>
                <a:latin typeface="Cambria" panose="02040503050406030204" pitchFamily="18" charset="0"/>
                <a:ea typeface="Times New Roman" panose="02020603050405020304" pitchFamily="18" charset="0"/>
              </a:rPr>
              <a:t> és </a:t>
            </a:r>
            <a:r>
              <a:rPr lang="hu-HU" sz="2400" dirty="0" err="1">
                <a:solidFill>
                  <a:schemeClr val="tx1"/>
                </a:solidFill>
                <a:latin typeface="Cambria" panose="02040503050406030204" pitchFamily="18" charset="0"/>
                <a:ea typeface="Times New Roman" panose="02020603050405020304" pitchFamily="18" charset="0"/>
              </a:rPr>
              <a:t>Kolába</a:t>
            </a:r>
            <a:r>
              <a:rPr lang="hu-HU" sz="2400" dirty="0">
                <a:solidFill>
                  <a:schemeClr val="tx1"/>
                </a:solidFill>
                <a:latin typeface="Cambria" panose="02040503050406030204" pitchFamily="18" charset="0"/>
                <a:ea typeface="Times New Roman" panose="02020603050405020304" pitchFamily="18" charset="0"/>
              </a:rPr>
              <a:t> régebbi engedélyokiratunk alapján, amelyet számukra kibocsátottam, s ne legyen afelől kétségük, s rendelje el nagykereskedőinek, s minden kereskedőemberének, hogy óvatosan, hadihajók kíséretében hajózzanak, mert a dán király, aki dán királyi elődjeinek és saját magának velünk kötött egyességét és feszületre tett esküjét megszegte, új bajt kever, amilyen még nem volt sohasem.”</a:t>
            </a:r>
          </a:p>
          <a:p>
            <a:pPr algn="just">
              <a:lnSpc>
                <a:spcPct val="100000"/>
              </a:lnSpc>
              <a:spcAft>
                <a:spcPts val="0"/>
              </a:spcAft>
            </a:pPr>
            <a:r>
              <a:rPr lang="hu-HU" sz="2400" dirty="0">
                <a:solidFill>
                  <a:schemeClr val="tx1"/>
                </a:solidFill>
                <a:latin typeface="Cambria" panose="02040503050406030204" pitchFamily="18" charset="0"/>
                <a:ea typeface="Times New Roman" panose="02020603050405020304" pitchFamily="18" charset="0"/>
              </a:rPr>
              <a:t>	(IV. Iván levele I. Erzsébethez)</a:t>
            </a:r>
            <a:endParaRPr lang="hu-HU" sz="2800" dirty="0">
              <a:solidFill>
                <a:schemeClr val="tx1"/>
              </a:solidFill>
              <a:latin typeface="Cambria" panose="02040503050406030204" pitchFamily="18" charset="0"/>
              <a:ea typeface="Times New Roman" panose="02020603050405020304" pitchFamily="18" charset="0"/>
            </a:endParaRPr>
          </a:p>
        </p:txBody>
      </p:sp>
    </p:spTree>
    <p:extLst>
      <p:ext uri="{BB962C8B-B14F-4D97-AF65-F5344CB8AC3E}">
        <p14:creationId xmlns:p14="http://schemas.microsoft.com/office/powerpoint/2010/main" val="3996497513"/>
      </p:ext>
    </p:extLst>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Oroszország a XVII. században – 14/19</a:t>
            </a:r>
          </a:p>
        </p:txBody>
      </p:sp>
      <p:sp>
        <p:nvSpPr>
          <p:cNvPr id="5" name="Text Box 1"/>
          <p:cNvSpPr txBox="1">
            <a:spLocks noChangeArrowheads="1"/>
          </p:cNvSpPr>
          <p:nvPr/>
        </p:nvSpPr>
        <p:spPr bwMode="auto">
          <a:xfrm>
            <a:off x="215900" y="647699"/>
            <a:ext cx="9647238" cy="2844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dirty="0">
                <a:latin typeface="Cambria" panose="02040503050406030204" pitchFamily="18" charset="0"/>
              </a:rPr>
              <a:t>A </a:t>
            </a:r>
            <a:r>
              <a:rPr lang="hu-HU" altLang="hu-HU" sz="2400" b="1" dirty="0" err="1">
                <a:latin typeface="Cambria" panose="02040503050406030204" pitchFamily="18" charset="0"/>
              </a:rPr>
              <a:t>Rurik</a:t>
            </a:r>
            <a:r>
              <a:rPr lang="hu-HU" altLang="hu-HU" sz="2400" b="1" dirty="0">
                <a:latin typeface="Cambria" panose="02040503050406030204" pitchFamily="18" charset="0"/>
              </a:rPr>
              <a:t>-ház</a:t>
            </a:r>
            <a:r>
              <a:rPr lang="hu-HU" altLang="hu-HU" sz="2400" dirty="0">
                <a:latin typeface="Cambria" panose="02040503050406030204" pitchFamily="18" charset="0"/>
              </a:rPr>
              <a:t> kihalása után (1598) zavaros időszak</a:t>
            </a:r>
          </a:p>
          <a:p>
            <a:pPr>
              <a:spcAft>
                <a:spcPct val="0"/>
              </a:spcAft>
              <a:buClrTx/>
              <a:buFont typeface="Wingdings" panose="05000000000000000000" pitchFamily="2" charset="2"/>
              <a:buChar char="v"/>
            </a:pPr>
            <a:r>
              <a:rPr lang="hu-HU" altLang="hu-HU" sz="2400" dirty="0">
                <a:latin typeface="Cambria" panose="02040503050406030204" pitchFamily="18" charset="0"/>
              </a:rPr>
              <a:t>A főnemesek (bojárok) végül a </a:t>
            </a:r>
            <a:r>
              <a:rPr lang="hu-HU" altLang="hu-HU" sz="2400" b="1" dirty="0">
                <a:latin typeface="Cambria" panose="02040503050406030204" pitchFamily="18" charset="0"/>
              </a:rPr>
              <a:t>Romanov-családot </a:t>
            </a:r>
            <a:r>
              <a:rPr lang="hu-HU" altLang="hu-HU" sz="2400" dirty="0">
                <a:latin typeface="Cambria" panose="02040503050406030204" pitchFamily="18" charset="0"/>
              </a:rPr>
              <a:t>választották 	uralkodóvá (1613)</a:t>
            </a:r>
          </a:p>
          <a:p>
            <a:pPr>
              <a:spcAft>
                <a:spcPct val="0"/>
              </a:spcAft>
              <a:buClrTx/>
              <a:buFont typeface="Wingdings" panose="05000000000000000000" pitchFamily="2" charset="2"/>
              <a:buChar char="v"/>
            </a:pPr>
            <a:r>
              <a:rPr lang="hu-HU" altLang="hu-HU" sz="2400" dirty="0">
                <a:latin typeface="Cambria" panose="02040503050406030204" pitchFamily="18" charset="0"/>
              </a:rPr>
              <a:t>Háború helyzet</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kozák felkelés (1645)</a:t>
            </a:r>
            <a:br>
              <a:rPr lang="hu-HU" altLang="hu-HU" sz="2400" dirty="0">
                <a:latin typeface="Cambria" panose="02040503050406030204" pitchFamily="18" charset="0"/>
                <a:sym typeface="Wingdings" panose="05000000000000000000" pitchFamily="2" charset="2"/>
              </a:rPr>
            </a:br>
            <a:r>
              <a:rPr lang="hu-HU" altLang="hu-HU" sz="2400" dirty="0">
                <a:latin typeface="Cambria" panose="02040503050406030204" pitchFamily="18" charset="0"/>
                <a:sym typeface="Wingdings" panose="05000000000000000000" pitchFamily="2" charset="2"/>
              </a:rPr>
              <a:t>		- csatlakozás, 1654</a:t>
            </a:r>
            <a:br>
              <a:rPr lang="hu-HU" altLang="hu-HU" sz="2400" dirty="0">
                <a:latin typeface="Cambria" panose="02040503050406030204" pitchFamily="18" charset="0"/>
                <a:sym typeface="Wingdings" panose="05000000000000000000" pitchFamily="2" charset="2"/>
              </a:rPr>
            </a:br>
            <a:r>
              <a:rPr lang="hu-HU" altLang="hu-HU" sz="2400" dirty="0">
                <a:latin typeface="Cambria" panose="02040503050406030204" pitchFamily="18" charset="0"/>
                <a:sym typeface="Wingdings" panose="05000000000000000000" pitchFamily="2" charset="2"/>
              </a:rPr>
              <a:t>	 svéd támadás</a:t>
            </a:r>
            <a:br>
              <a:rPr lang="hu-HU" altLang="hu-HU" sz="2400" dirty="0">
                <a:latin typeface="Cambria" panose="02040503050406030204" pitchFamily="18" charset="0"/>
                <a:sym typeface="Wingdings" panose="05000000000000000000" pitchFamily="2" charset="2"/>
              </a:rPr>
            </a:br>
            <a:r>
              <a:rPr lang="hu-HU" altLang="hu-HU" sz="2400" dirty="0">
                <a:latin typeface="Cambria" panose="02040503050406030204" pitchFamily="18" charset="0"/>
                <a:sym typeface="Wingdings" panose="05000000000000000000" pitchFamily="2" charset="2"/>
              </a:rPr>
              <a:t>	 K.-Ukrajna az oroszoké</a:t>
            </a:r>
            <a:br>
              <a:rPr lang="hu-HU" altLang="hu-HU" sz="2400" dirty="0">
                <a:latin typeface="Cambria" panose="02040503050406030204" pitchFamily="18" charset="0"/>
              </a:rPr>
            </a:br>
            <a:r>
              <a:rPr lang="hu-HU" altLang="hu-HU" sz="2400" dirty="0">
                <a:latin typeface="Cambria" panose="02040503050406030204" pitchFamily="18" charset="0"/>
              </a:rPr>
              <a:t>	</a:t>
            </a:r>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229" y="1403573"/>
            <a:ext cx="5621984" cy="6171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065" y="3491805"/>
            <a:ext cx="4066089" cy="40837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Oroszország a XVII. században – 15/19</a:t>
            </a:r>
          </a:p>
        </p:txBody>
      </p:sp>
      <p:sp>
        <p:nvSpPr>
          <p:cNvPr id="5" name="Text Box 1"/>
          <p:cNvSpPr txBox="1">
            <a:spLocks noChangeArrowheads="1"/>
          </p:cNvSpPr>
          <p:nvPr/>
        </p:nvSpPr>
        <p:spPr bwMode="auto">
          <a:xfrm>
            <a:off x="215900" y="647699"/>
            <a:ext cx="4679950" cy="1754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I. (Nagy) Péter (1689–1725)</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b="1" dirty="0">
                <a:latin typeface="Cambria" panose="02040503050406030204" pitchFamily="18" charset="0"/>
                <a:sym typeface="Wingdings" panose="05000000000000000000" pitchFamily="2" charset="2"/>
              </a:rPr>
              <a:t> nyugat-európai körút</a:t>
            </a:r>
            <a:br>
              <a:rPr lang="hu-HU" altLang="hu-HU" sz="2400" b="1" dirty="0">
                <a:latin typeface="Cambria" panose="02040503050406030204" pitchFamily="18" charset="0"/>
              </a:rPr>
            </a:br>
            <a:r>
              <a:rPr lang="hu-HU" altLang="hu-HU" sz="2400" dirty="0">
                <a:latin typeface="Cambria" panose="02040503050406030204" pitchFamily="18" charset="0"/>
              </a:rPr>
              <a:t>		</a:t>
            </a:r>
            <a:r>
              <a:rPr lang="hu-HU" altLang="hu-HU" sz="2400" b="1" dirty="0">
                <a:latin typeface="Cambria" panose="02040503050406030204" pitchFamily="18" charset="0"/>
              </a:rPr>
              <a:t>- Oroszország elmaradott</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b="1" dirty="0">
                <a:latin typeface="Cambria" panose="02040503050406030204" pitchFamily="18" charset="0"/>
                <a:sym typeface="Wingdings" panose="05000000000000000000" pitchFamily="2" charset="2"/>
              </a:rPr>
              <a:t> </a:t>
            </a:r>
            <a:r>
              <a:rPr lang="hu-HU" altLang="hu-HU" sz="2400" b="1" dirty="0">
                <a:latin typeface="Cambria" panose="02040503050406030204" pitchFamily="18" charset="0"/>
              </a:rPr>
              <a:t>a modernizáció a fő célja</a:t>
            </a:r>
            <a:br>
              <a:rPr lang="hu-HU" altLang="hu-HU" sz="2400" dirty="0">
                <a:latin typeface="Cambria" panose="02040503050406030204" pitchFamily="18" charset="0"/>
              </a:rPr>
            </a:br>
            <a:r>
              <a:rPr lang="hu-HU" altLang="hu-HU" sz="2400" dirty="0">
                <a:latin typeface="Cambria" panose="02040503050406030204" pitchFamily="18" charset="0"/>
              </a:rPr>
              <a:t>		- kíméletlen eszközök</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824" y="2401819"/>
            <a:ext cx="3816461" cy="51578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églalap 8">
            <a:extLst>
              <a:ext uri="{FF2B5EF4-FFF2-40B4-BE49-F238E27FC236}">
                <a16:creationId xmlns:a16="http://schemas.microsoft.com/office/drawing/2014/main" id="{F2C07832-953B-4C4B-A2AA-36F3FB2619A4}"/>
              </a:ext>
            </a:extLst>
          </p:cNvPr>
          <p:cNvSpPr/>
          <p:nvPr/>
        </p:nvSpPr>
        <p:spPr>
          <a:xfrm>
            <a:off x="4895850" y="1004034"/>
            <a:ext cx="4968875" cy="6555641"/>
          </a:xfrm>
          <a:prstGeom prst="rect">
            <a:avLst/>
          </a:prstGeom>
          <a:solidFill>
            <a:srgbClr val="33999B">
              <a:alpha val="20000"/>
            </a:srgbClr>
          </a:solidFill>
          <a:ln w="57150" cap="rnd">
            <a:solidFill>
              <a:schemeClr val="tx1"/>
            </a:solidFill>
            <a:prstDash val="sysDot"/>
          </a:ln>
        </p:spPr>
        <p:txBody>
          <a:bodyPr wrap="square">
            <a:spAutoFit/>
          </a:bodyPr>
          <a:lstStyle/>
          <a:p>
            <a:pPr algn="just">
              <a:lnSpc>
                <a:spcPct val="100000"/>
              </a:lnSpc>
              <a:spcAft>
                <a:spcPts val="0"/>
              </a:spcAft>
            </a:pPr>
            <a:r>
              <a:rPr lang="hu-HU" sz="2100" dirty="0">
                <a:solidFill>
                  <a:schemeClr val="tx1"/>
                </a:solidFill>
                <a:latin typeface="Cambria" panose="02040503050406030204" pitchFamily="18" charset="0"/>
                <a:ea typeface="Times New Roman" panose="02020603050405020304" pitchFamily="18" charset="0"/>
              </a:rPr>
              <a:t>És amennyiben külföldi Oroszhonba érkezik, híres és nálunk, Oroszhonban nem ismert kézművesség mestere, házat kell neki adni és helyiséget tíz ember oktatására vagy még nagyobbat is, és szigorú szerződést kell kötni vele, hogy ezeket a tanítványait szorgalmasan és </a:t>
            </a:r>
            <a:r>
              <a:rPr lang="hu-HU" sz="2100" dirty="0" err="1">
                <a:solidFill>
                  <a:schemeClr val="tx1"/>
                </a:solidFill>
                <a:latin typeface="Cambria" panose="02040503050406030204" pitchFamily="18" charset="0"/>
                <a:ea typeface="Times New Roman" panose="02020603050405020304" pitchFamily="18" charset="0"/>
              </a:rPr>
              <a:t>előttük</a:t>
            </a:r>
            <a:r>
              <a:rPr lang="hu-HU" sz="2100" dirty="0">
                <a:solidFill>
                  <a:schemeClr val="tx1"/>
                </a:solidFill>
                <a:latin typeface="Cambria" panose="02040503050406030204" pitchFamily="18" charset="0"/>
                <a:ea typeface="Times New Roman" panose="02020603050405020304" pitchFamily="18" charset="0"/>
              </a:rPr>
              <a:t> semmit sem titkolva tanítsa.</a:t>
            </a:r>
          </a:p>
          <a:p>
            <a:pPr algn="just">
              <a:lnSpc>
                <a:spcPct val="100000"/>
              </a:lnSpc>
              <a:spcAft>
                <a:spcPts val="0"/>
              </a:spcAft>
            </a:pPr>
            <a:r>
              <a:rPr lang="hu-HU" sz="2100" dirty="0">
                <a:solidFill>
                  <a:schemeClr val="tx1"/>
                </a:solidFill>
                <a:latin typeface="Cambria" panose="02040503050406030204" pitchFamily="18" charset="0"/>
                <a:ea typeface="Times New Roman" panose="02020603050405020304" pitchFamily="18" charset="0"/>
              </a:rPr>
              <a:t>És […] amennyiben megtanítja őket </a:t>
            </a:r>
            <a:r>
              <a:rPr lang="hu-HU" sz="2100" dirty="0" err="1">
                <a:solidFill>
                  <a:schemeClr val="tx1"/>
                </a:solidFill>
                <a:latin typeface="Cambria" panose="02040503050406030204" pitchFamily="18" charset="0"/>
                <a:ea typeface="Times New Roman" panose="02020603050405020304" pitchFamily="18" charset="0"/>
              </a:rPr>
              <a:t>mindarra</a:t>
            </a:r>
            <a:r>
              <a:rPr lang="hu-HU" sz="2100" dirty="0">
                <a:solidFill>
                  <a:schemeClr val="tx1"/>
                </a:solidFill>
                <a:latin typeface="Cambria" panose="02040503050406030204" pitchFamily="18" charset="0"/>
                <a:ea typeface="Times New Roman" panose="02020603050405020304" pitchFamily="18" charset="0"/>
              </a:rPr>
              <a:t>, amit tud, akkor meg kell adni neki a szerződésben kikötött fizetséget és még jutalmat is azért, hogy a tanítást semmit el nem titkolva végezte, […], és haza kell engedni tengeren túlra becsülettel, hogy látva megjutalmaztatását, jöjjenek hozzánk más mesteremberek is, és mindenféle mesterséget terjesszenek Oroszhonban. </a:t>
            </a:r>
          </a:p>
          <a:p>
            <a:pPr algn="just">
              <a:lnSpc>
                <a:spcPct val="100000"/>
              </a:lnSpc>
              <a:spcAft>
                <a:spcPts val="0"/>
              </a:spcAft>
            </a:pPr>
            <a:r>
              <a:rPr lang="hu-HU" sz="2100" dirty="0">
                <a:solidFill>
                  <a:schemeClr val="tx1"/>
                </a:solidFill>
                <a:latin typeface="Cambria" panose="02040503050406030204" pitchFamily="18" charset="0"/>
                <a:ea typeface="Times New Roman" panose="02020603050405020304" pitchFamily="18" charset="0"/>
              </a:rPr>
              <a:t>	(</a:t>
            </a:r>
            <a:r>
              <a:rPr lang="hu-HU" sz="2100" dirty="0" err="1">
                <a:solidFill>
                  <a:schemeClr val="tx1"/>
                </a:solidFill>
                <a:latin typeface="Cambria" panose="02040503050406030204" pitchFamily="18" charset="0"/>
                <a:ea typeface="Times New Roman" panose="02020603050405020304" pitchFamily="18" charset="0"/>
              </a:rPr>
              <a:t>Poroszkov</a:t>
            </a:r>
            <a:r>
              <a:rPr lang="hu-HU" sz="2100" dirty="0">
                <a:solidFill>
                  <a:schemeClr val="tx1"/>
                </a:solidFill>
                <a:latin typeface="Cambria" panose="02040503050406030204" pitchFamily="18" charset="0"/>
                <a:ea typeface="Times New Roman" panose="02020603050405020304" pitchFamily="18" charset="0"/>
              </a:rPr>
              <a:t>: </a:t>
            </a:r>
            <a:r>
              <a:rPr lang="hu-HU" sz="2100" i="1" dirty="0">
                <a:solidFill>
                  <a:schemeClr val="tx1"/>
                </a:solidFill>
                <a:latin typeface="Cambria" panose="02040503050406030204" pitchFamily="18" charset="0"/>
                <a:ea typeface="Times New Roman" panose="02020603050405020304" pitchFamily="18" charset="0"/>
              </a:rPr>
              <a:t>Könyv a szegénységről és 			a gazdagságról</a:t>
            </a:r>
            <a:r>
              <a:rPr lang="hu-HU" sz="2100" dirty="0">
                <a:solidFill>
                  <a:schemeClr val="tx1"/>
                </a:solidFill>
                <a:latin typeface="Cambria" panose="02040503050406030204" pitchFamily="18" charset="0"/>
                <a:ea typeface="Times New Roman" panose="02020603050405020304" pitchFamily="18" charset="0"/>
              </a:rPr>
              <a:t>)</a:t>
            </a:r>
          </a:p>
        </p:txBody>
      </p:sp>
    </p:spTree>
    <p:extLst>
      <p:ext uri="{BB962C8B-B14F-4D97-AF65-F5344CB8AC3E}">
        <p14:creationId xmlns:p14="http://schemas.microsoft.com/office/powerpoint/2010/main" val="3652261297"/>
      </p:ext>
    </p:extLst>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Oroszország a XVII. században – 16/19</a:t>
            </a:r>
          </a:p>
        </p:txBody>
      </p:sp>
      <p:sp>
        <p:nvSpPr>
          <p:cNvPr id="5" name="Text Box 1"/>
          <p:cNvSpPr txBox="1">
            <a:spLocks noChangeArrowheads="1"/>
          </p:cNvSpPr>
          <p:nvPr/>
        </p:nvSpPr>
        <p:spPr bwMode="auto">
          <a:xfrm>
            <a:off x="215900" y="647699"/>
            <a:ext cx="4679950" cy="586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I. (Nagy) Péter (1689–1725)</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b="1" dirty="0">
                <a:latin typeface="Cambria" panose="02040503050406030204" pitchFamily="18" charset="0"/>
                <a:sym typeface="Wingdings" panose="05000000000000000000" pitchFamily="2" charset="2"/>
              </a:rPr>
              <a:t> állami </a:t>
            </a:r>
            <a:r>
              <a:rPr lang="hu-HU" altLang="hu-HU" sz="2400" dirty="0">
                <a:latin typeface="Cambria" panose="02040503050406030204" pitchFamily="18" charset="0"/>
              </a:rPr>
              <a:t>manufaktúrák</a:t>
            </a:r>
            <a:br>
              <a:rPr lang="hu-HU" altLang="hu-HU" sz="2400" dirty="0">
                <a:latin typeface="Cambria" panose="02040503050406030204" pitchFamily="18" charset="0"/>
              </a:rPr>
            </a:br>
            <a:r>
              <a:rPr lang="hu-HU" altLang="hu-HU" sz="2400" dirty="0">
                <a:latin typeface="Cambria" panose="02040503050406030204" pitchFamily="18" charset="0"/>
              </a:rPr>
              <a:t>		- jobbágyokat dolgoztattak	</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b="1" dirty="0">
                <a:latin typeface="Cambria" panose="02040503050406030204" pitchFamily="18" charset="0"/>
                <a:sym typeface="Wingdings" panose="05000000000000000000" pitchFamily="2" charset="2"/>
              </a:rPr>
              <a:t> új főváros: Pétervár</a:t>
            </a:r>
            <a:r>
              <a:rPr lang="hu-HU" altLang="hu-HU" sz="2400" dirty="0">
                <a:latin typeface="Cambria" panose="02040503050406030204" pitchFamily="18" charset="0"/>
                <a:sym typeface="Wingdings" panose="05000000000000000000" pitchFamily="2" charset="2"/>
              </a:rPr>
              <a:t>, 1703</a:t>
            </a:r>
            <a:br>
              <a:rPr lang="hu-HU" altLang="hu-HU" sz="2400" dirty="0">
                <a:latin typeface="Cambria" panose="02040503050406030204" pitchFamily="18" charset="0"/>
                <a:sym typeface="Wingdings" panose="05000000000000000000" pitchFamily="2" charset="2"/>
              </a:rPr>
            </a:br>
            <a:r>
              <a:rPr lang="hu-HU" altLang="hu-HU" sz="2400" dirty="0">
                <a:latin typeface="Cambria" panose="02040503050406030204" pitchFamily="18" charset="0"/>
                <a:sym typeface="Wingdings" panose="05000000000000000000" pitchFamily="2" charset="2"/>
              </a:rPr>
              <a:t>		- Néva-part &amp; Balti-tenger</a:t>
            </a:r>
            <a:br>
              <a:rPr lang="hu-HU" altLang="hu-HU" sz="2400" dirty="0">
                <a:latin typeface="Cambria" panose="02040503050406030204" pitchFamily="18" charset="0"/>
                <a:sym typeface="Wingdings" panose="05000000000000000000" pitchFamily="2" charset="2"/>
              </a:rPr>
            </a:br>
            <a:r>
              <a:rPr lang="hu-HU" altLang="hu-HU" sz="2400" dirty="0">
                <a:latin typeface="Cambria" panose="02040503050406030204" pitchFamily="18" charset="0"/>
                <a:sym typeface="Wingdings" panose="05000000000000000000" pitchFamily="2" charset="2"/>
              </a:rPr>
              <a:t>	</a:t>
            </a:r>
            <a:r>
              <a:rPr lang="hu-HU" altLang="hu-HU" sz="2400" b="1" dirty="0">
                <a:latin typeface="Cambria" panose="02040503050406030204" pitchFamily="18" charset="0"/>
                <a:sym typeface="Wingdings" panose="05000000000000000000" pitchFamily="2" charset="2"/>
              </a:rPr>
              <a:t> nyugati szokások és divat</a:t>
            </a:r>
            <a:br>
              <a:rPr lang="hu-HU" altLang="hu-HU" sz="2400" dirty="0">
                <a:latin typeface="Cambria" panose="02040503050406030204" pitchFamily="18" charset="0"/>
                <a:sym typeface="Wingdings" panose="05000000000000000000" pitchFamily="2" charset="2"/>
              </a:rPr>
            </a:br>
            <a:r>
              <a:rPr lang="hu-HU" altLang="hu-HU" sz="2400" dirty="0">
                <a:latin typeface="Cambria" panose="02040503050406030204" pitchFamily="18" charset="0"/>
                <a:sym typeface="Wingdings" panose="05000000000000000000" pitchFamily="2" charset="2"/>
              </a:rPr>
              <a:t>		- tiltotta a keleties öltözetet</a:t>
            </a:r>
            <a:br>
              <a:rPr lang="hu-HU" altLang="hu-HU" sz="2400" dirty="0">
                <a:latin typeface="Cambria" panose="02040503050406030204" pitchFamily="18" charset="0"/>
                <a:sym typeface="Wingdings" panose="05000000000000000000" pitchFamily="2" charset="2"/>
              </a:rPr>
            </a:br>
            <a:r>
              <a:rPr lang="hu-HU" altLang="hu-HU" sz="2400" dirty="0">
                <a:latin typeface="Cambria" panose="02040503050406030204" pitchFamily="18" charset="0"/>
                <a:sym typeface="Wingdings" panose="05000000000000000000" pitchFamily="2" charset="2"/>
              </a:rPr>
              <a:t>		- </a:t>
            </a:r>
            <a:r>
              <a:rPr lang="hu-HU" altLang="hu-HU" sz="2400" dirty="0">
                <a:latin typeface="Cambria" panose="02040503050406030204" pitchFamily="18" charset="0"/>
              </a:rPr>
              <a:t>betiltotta a szakállat, a 				háremet</a:t>
            </a:r>
            <a:br>
              <a:rPr lang="hu-HU" altLang="hu-HU" sz="2400" dirty="0">
                <a:latin typeface="Cambria" panose="02040503050406030204" pitchFamily="18" charset="0"/>
              </a:rPr>
            </a:br>
            <a:r>
              <a:rPr lang="hu-HU" altLang="hu-HU" sz="2400" dirty="0">
                <a:latin typeface="Cambria" panose="02040503050406030204" pitchFamily="18" charset="0"/>
              </a:rPr>
              <a:t>		- kötelezővé tette a fiatal 				nemeseknek a 						matematikavizsgát </a:t>
            </a:r>
            <a:br>
              <a:rPr lang="hu-HU" altLang="hu-HU" sz="2400" dirty="0">
                <a:latin typeface="Cambria" panose="02040503050406030204" pitchFamily="18" charset="0"/>
              </a:rPr>
            </a:br>
            <a:r>
              <a:rPr lang="hu-HU" altLang="hu-HU" sz="2400" dirty="0">
                <a:latin typeface="Cambria" panose="02040503050406030204" pitchFamily="18" charset="0"/>
              </a:rPr>
              <a:t>		- kötelező volt a nemes- és 				hivatalnokgyerekek 					taníttatása</a:t>
            </a:r>
            <a:br>
              <a:rPr lang="hu-HU" altLang="hu-HU" sz="2400" dirty="0">
                <a:latin typeface="Cambria" panose="02040503050406030204" pitchFamily="18" charset="0"/>
              </a:rPr>
            </a:br>
            <a:r>
              <a:rPr lang="hu-HU" altLang="hu-HU" sz="2400" dirty="0">
                <a:latin typeface="Cambria" panose="02040503050406030204" pitchFamily="18" charset="0"/>
              </a:rPr>
              <a:t>		- franciás műveltséget 					terjesztett</a:t>
            </a:r>
          </a:p>
        </p:txBody>
      </p:sp>
      <p:pic>
        <p:nvPicPr>
          <p:cNvPr id="2" name="Kép 1"/>
          <p:cNvPicPr>
            <a:picLocks noChangeAspect="1"/>
          </p:cNvPicPr>
          <p:nvPr/>
        </p:nvPicPr>
        <p:blipFill>
          <a:blip r:embed="rId4"/>
          <a:stretch>
            <a:fillRect/>
          </a:stretch>
        </p:blipFill>
        <p:spPr>
          <a:xfrm>
            <a:off x="4895850" y="647699"/>
            <a:ext cx="4921126" cy="3198587"/>
          </a:xfrm>
          <a:prstGeom prst="rect">
            <a:avLst/>
          </a:prstGeom>
        </p:spPr>
      </p:pic>
      <p:pic>
        <p:nvPicPr>
          <p:cNvPr id="8" name="Kép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8178" y="3844176"/>
            <a:ext cx="3096249" cy="3715499"/>
          </a:xfrm>
          <a:prstGeom prst="rect">
            <a:avLst/>
          </a:prstGeom>
        </p:spPr>
      </p:pic>
      <p:sp>
        <p:nvSpPr>
          <p:cNvPr id="12" name="Text Box 3"/>
          <p:cNvSpPr txBox="1">
            <a:spLocks noChangeArrowheads="1"/>
          </p:cNvSpPr>
          <p:nvPr/>
        </p:nvSpPr>
        <p:spPr bwMode="auto">
          <a:xfrm>
            <a:off x="4680272" y="5940076"/>
            <a:ext cx="1967905" cy="1619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hu-HU" b="1" dirty="0">
                <a:latin typeface="Cambria" panose="02040503050406030204" pitchFamily="18" charset="0"/>
              </a:rPr>
              <a:t>Aki meg akarta tartani hagyományos szakállviseletét, annak adót kellett fizetnie</a:t>
            </a:r>
            <a:endParaRPr lang="hu-HU" altLang="hu-HU" b="1" i="1" dirty="0">
              <a:latin typeface="Cambria" panose="02040503050406030204" pitchFamily="18" charset="0"/>
            </a:endParaRPr>
          </a:p>
        </p:txBody>
      </p:sp>
      <p:pic>
        <p:nvPicPr>
          <p:cNvPr id="13" name="Kép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740" y="3836853"/>
            <a:ext cx="2103224" cy="2103224"/>
          </a:xfrm>
          <a:prstGeom prst="rect">
            <a:avLst/>
          </a:prstGeom>
        </p:spPr>
      </p:pic>
    </p:spTree>
    <p:extLst>
      <p:ext uri="{BB962C8B-B14F-4D97-AF65-F5344CB8AC3E}">
        <p14:creationId xmlns:p14="http://schemas.microsoft.com/office/powerpoint/2010/main" val="3006928672"/>
      </p:ext>
    </p:extLst>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6150" name="Picture 6" descr="Képtalálat a következőre: „cavalry russian 1700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179" y="1432621"/>
            <a:ext cx="4540513" cy="36274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Képtalálat a következőre: „uniform peter the gre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16" y="1432621"/>
            <a:ext cx="4471588" cy="581477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Oroszország a XVII. században – 17/19</a:t>
            </a:r>
          </a:p>
        </p:txBody>
      </p:sp>
      <p:sp>
        <p:nvSpPr>
          <p:cNvPr id="5" name="Text Box 1"/>
          <p:cNvSpPr txBox="1">
            <a:spLocks noChangeArrowheads="1"/>
          </p:cNvSpPr>
          <p:nvPr/>
        </p:nvSpPr>
        <p:spPr bwMode="auto">
          <a:xfrm>
            <a:off x="215776" y="623247"/>
            <a:ext cx="9000876" cy="762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I. (Nagy) Péter (1689–1725)</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b="1" dirty="0">
                <a:latin typeface="Cambria" panose="02040503050406030204" pitchFamily="18" charset="0"/>
                <a:sym typeface="Wingdings" panose="05000000000000000000" pitchFamily="2" charset="2"/>
              </a:rPr>
              <a:t> modern flottát és hadsereget szervezett</a:t>
            </a:r>
            <a:endParaRPr lang="hu-HU" altLang="hu-HU" sz="2400" dirty="0">
              <a:latin typeface="Cambria" panose="02040503050406030204" pitchFamily="18" charset="0"/>
            </a:endParaRPr>
          </a:p>
        </p:txBody>
      </p:sp>
      <p:sp>
        <p:nvSpPr>
          <p:cNvPr id="8" name="Text Box 3"/>
          <p:cNvSpPr txBox="1">
            <a:spLocks noChangeArrowheads="1"/>
          </p:cNvSpPr>
          <p:nvPr/>
        </p:nvSpPr>
        <p:spPr bwMode="auto">
          <a:xfrm>
            <a:off x="215776" y="7240525"/>
            <a:ext cx="4680520" cy="3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hu-HU" b="1" dirty="0">
                <a:latin typeface="Cambria" panose="02040503050406030204" pitchFamily="18" charset="0"/>
              </a:rPr>
              <a:t>Péter hadserege és flottája</a:t>
            </a:r>
            <a:endParaRPr lang="hu-HU" altLang="hu-HU" b="1" i="1" dirty="0">
              <a:latin typeface="Cambria" panose="02040503050406030204" pitchFamily="18" charset="0"/>
            </a:endParaRPr>
          </a:p>
        </p:txBody>
      </p:sp>
      <p:pic>
        <p:nvPicPr>
          <p:cNvPr id="6146" name="Picture 2" descr="https://upload.wikimedia.org/wikipedia/commons/thumb/0/02/Lansereships.jpg/1024px-Lansereship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7404" y="4643933"/>
            <a:ext cx="4529288" cy="332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426809"/>
      </p:ext>
    </p:extLst>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140" y="2123652"/>
            <a:ext cx="4966073" cy="54518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Oroszország a XVII. században – 18/19</a:t>
            </a:r>
          </a:p>
        </p:txBody>
      </p:sp>
      <p:sp>
        <p:nvSpPr>
          <p:cNvPr id="5" name="Text Box 1"/>
          <p:cNvSpPr txBox="1">
            <a:spLocks noChangeArrowheads="1"/>
          </p:cNvSpPr>
          <p:nvPr/>
        </p:nvSpPr>
        <p:spPr bwMode="auto">
          <a:xfrm>
            <a:off x="215900" y="647699"/>
            <a:ext cx="9576940" cy="2844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I. (Nagy) Péter (1689–1725)</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b="1" dirty="0">
                <a:latin typeface="Cambria" panose="02040503050406030204" pitchFamily="18" charset="0"/>
                <a:sym typeface="Wingdings" panose="05000000000000000000" pitchFamily="2" charset="2"/>
              </a:rPr>
              <a:t> t</a:t>
            </a:r>
            <a:r>
              <a:rPr lang="hu-HU" altLang="hu-HU" sz="2400" b="1" dirty="0">
                <a:latin typeface="Cambria" panose="02040503050406030204" pitchFamily="18" charset="0"/>
              </a:rPr>
              <a:t>engeri kikötőkre van szüksége</a:t>
            </a:r>
            <a:br>
              <a:rPr lang="hu-HU" altLang="hu-HU" sz="2400" dirty="0">
                <a:latin typeface="Cambria" panose="02040503050406030204" pitchFamily="18" charset="0"/>
              </a:rPr>
            </a:br>
            <a:r>
              <a:rPr lang="hu-HU" altLang="hu-HU" sz="2400" dirty="0">
                <a:latin typeface="Cambria" panose="02040503050406030204" pitchFamily="18" charset="0"/>
              </a:rPr>
              <a:t>		- </a:t>
            </a:r>
            <a:r>
              <a:rPr lang="hu-HU" altLang="hu-HU" sz="2400" b="1" dirty="0">
                <a:latin typeface="Cambria" panose="02040503050406030204" pitchFamily="18" charset="0"/>
              </a:rPr>
              <a:t>dél felé</a:t>
            </a:r>
            <a:r>
              <a:rPr lang="hu-HU" altLang="hu-HU" sz="2400" dirty="0">
                <a:latin typeface="Cambria" panose="02040503050406030204" pitchFamily="18" charset="0"/>
              </a:rPr>
              <a:t>: törökök háborúk (</a:t>
            </a:r>
            <a:r>
              <a:rPr lang="hu-HU" altLang="hu-HU" sz="2400" dirty="0" err="1">
                <a:latin typeface="Cambria" panose="02040503050406030204" pitchFamily="18" charset="0"/>
              </a:rPr>
              <a:t>Azovot</a:t>
            </a:r>
            <a:r>
              <a:rPr lang="hu-HU" altLang="hu-HU" sz="2400" dirty="0">
                <a:latin typeface="Cambria" panose="02040503050406030204" pitchFamily="18" charset="0"/>
              </a:rPr>
              <a:t> elfoglalta, mégis sikertelen)</a:t>
            </a:r>
            <a:br>
              <a:rPr lang="hu-HU" altLang="hu-HU" sz="2400" dirty="0">
                <a:latin typeface="Cambria" panose="02040503050406030204" pitchFamily="18" charset="0"/>
              </a:rPr>
            </a:br>
            <a:r>
              <a:rPr lang="hu-HU" altLang="hu-HU" sz="2400" dirty="0">
                <a:latin typeface="Cambria" panose="02040503050406030204" pitchFamily="18" charset="0"/>
              </a:rPr>
              <a:t>		- </a:t>
            </a:r>
            <a:r>
              <a:rPr lang="hu-HU" altLang="hu-HU" sz="2400" b="1" dirty="0">
                <a:latin typeface="Cambria" panose="02040503050406030204" pitchFamily="18" charset="0"/>
              </a:rPr>
              <a:t>Balti-tenger:</a:t>
            </a:r>
            <a:r>
              <a:rPr lang="hu-HU" altLang="hu-HU" sz="2400" dirty="0">
                <a:latin typeface="Cambria" panose="02040503050406030204" pitchFamily="18" charset="0"/>
              </a:rPr>
              <a:t> </a:t>
            </a:r>
            <a:r>
              <a:rPr lang="hu-HU" altLang="hu-HU" sz="2400" b="1" dirty="0">
                <a:latin typeface="Cambria" panose="02040503050406030204" pitchFamily="18" charset="0"/>
              </a:rPr>
              <a:t>északi háború (1700–1721, sikeres)</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dirty="0">
                <a:latin typeface="Cambria" panose="02040503050406030204" pitchFamily="18" charset="0"/>
              </a:rPr>
              <a:t>=&gt; Svédország állta útját</a:t>
            </a:r>
            <a:br>
              <a:rPr lang="hu-HU" altLang="hu-HU" sz="2400" dirty="0">
                <a:latin typeface="Cambria" panose="02040503050406030204" pitchFamily="18" charset="0"/>
              </a:rPr>
            </a:br>
            <a:r>
              <a:rPr lang="hu-HU" altLang="hu-HU" sz="2400" dirty="0">
                <a:latin typeface="Cambria" panose="02040503050406030204" pitchFamily="18" charset="0"/>
              </a:rPr>
              <a:t>			=&gt; a lengyelekkel és </a:t>
            </a:r>
            <a:br>
              <a:rPr lang="hu-HU" altLang="hu-HU" sz="2400" dirty="0">
                <a:latin typeface="Cambria" panose="02040503050406030204" pitchFamily="18" charset="0"/>
              </a:rPr>
            </a:br>
            <a:r>
              <a:rPr lang="hu-HU" altLang="hu-HU" sz="2400" dirty="0">
                <a:latin typeface="Cambria" panose="02040503050406030204" pitchFamily="18" charset="0"/>
              </a:rPr>
              <a:t>			a dánokkal szövetkezett</a:t>
            </a:r>
            <a:br>
              <a:rPr lang="hu-HU" altLang="hu-HU" sz="2400" dirty="0">
                <a:latin typeface="Cambria" panose="02040503050406030204" pitchFamily="18" charset="0"/>
              </a:rPr>
            </a:br>
            <a:r>
              <a:rPr lang="hu-HU" altLang="hu-HU" sz="2400" dirty="0">
                <a:latin typeface="Cambria" panose="02040503050406030204" pitchFamily="18" charset="0"/>
              </a:rPr>
              <a:t>			 =&gt; a svéd hegemónia vége</a:t>
            </a:r>
          </a:p>
        </p:txBody>
      </p:sp>
      <p:pic>
        <p:nvPicPr>
          <p:cNvPr id="4098" name="Picture 2" descr="https://upload.wikimedia.org/wikipedia/commons/thumb/e/e9/Marten%27s_Poltava.jpg/1280px-Marten%27s_Poltav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18546"/>
            <a:ext cx="5116140" cy="3241296"/>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3"/>
          <p:cNvSpPr txBox="1">
            <a:spLocks noChangeArrowheads="1"/>
          </p:cNvSpPr>
          <p:nvPr/>
        </p:nvSpPr>
        <p:spPr bwMode="auto">
          <a:xfrm>
            <a:off x="0" y="6659842"/>
            <a:ext cx="5116139" cy="899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hu-HU" b="1" dirty="0">
                <a:latin typeface="Cambria" panose="02040503050406030204" pitchFamily="18" charset="0"/>
              </a:rPr>
              <a:t>A döntő poltavai csatát az oroszok nyerték meg (1709). A svédek lengyelországi hadjárata időt hagyott az orosz sereg újjá szervezésére.</a:t>
            </a:r>
            <a:endParaRPr lang="hu-HU" altLang="hu-HU" b="1" i="1" dirty="0">
              <a:latin typeface="Cambria" panose="020405030504060302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Az európai munkamegosztás – 1/19</a:t>
            </a:r>
          </a:p>
        </p:txBody>
      </p:sp>
      <p:sp>
        <p:nvSpPr>
          <p:cNvPr id="5" name="Téglalap 4">
            <a:extLst>
              <a:ext uri="{FF2B5EF4-FFF2-40B4-BE49-F238E27FC236}">
                <a16:creationId xmlns:a16="http://schemas.microsoft.com/office/drawing/2014/main" id="{A6A07192-BC45-45BC-9143-DE7CACB1B7BA}"/>
              </a:ext>
            </a:extLst>
          </p:cNvPr>
          <p:cNvSpPr/>
          <p:nvPr/>
        </p:nvSpPr>
        <p:spPr>
          <a:xfrm>
            <a:off x="215106" y="755501"/>
            <a:ext cx="9648825" cy="3477875"/>
          </a:xfrm>
          <a:prstGeom prst="rect">
            <a:avLst/>
          </a:prstGeom>
          <a:solidFill>
            <a:srgbClr val="33999B">
              <a:alpha val="20000"/>
            </a:srgbClr>
          </a:solidFill>
          <a:ln w="57150" cap="rnd">
            <a:solidFill>
              <a:schemeClr val="tx1"/>
            </a:solidFill>
            <a:prstDash val="sysDot"/>
          </a:ln>
        </p:spPr>
        <p:txBody>
          <a:bodyPr wrap="square">
            <a:spAutoFit/>
          </a:bodyPr>
          <a:lstStyle/>
          <a:p>
            <a:pPr algn="just">
              <a:lnSpc>
                <a:spcPct val="100000"/>
              </a:lnSpc>
            </a:pPr>
            <a:r>
              <a:rPr lang="hu-HU" sz="2800" dirty="0">
                <a:solidFill>
                  <a:srgbClr val="000000"/>
                </a:solidFill>
                <a:latin typeface="Cambria" panose="02040503050406030204" pitchFamily="18" charset="0"/>
              </a:rPr>
              <a:t>„</a:t>
            </a:r>
            <a:r>
              <a:rPr lang="hu-HU" sz="2400" dirty="0">
                <a:solidFill>
                  <a:srgbClr val="000000"/>
                </a:solidFill>
                <a:latin typeface="Cambria" panose="02040503050406030204" pitchFamily="18" charset="0"/>
              </a:rPr>
              <a:t>A lengyel királyságnak és az említett </a:t>
            </a:r>
            <a:r>
              <a:rPr lang="hu-HU" sz="2400" dirty="0" err="1">
                <a:solidFill>
                  <a:srgbClr val="000000"/>
                </a:solidFill>
                <a:latin typeface="Cambria" panose="02040503050406030204" pitchFamily="18" charset="0"/>
              </a:rPr>
              <a:t>Danzig</a:t>
            </a:r>
            <a:r>
              <a:rPr lang="hu-HU" sz="2400" dirty="0">
                <a:solidFill>
                  <a:srgbClr val="000000"/>
                </a:solidFill>
                <a:latin typeface="Cambria" panose="02040503050406030204" pitchFamily="18" charset="0"/>
              </a:rPr>
              <a:t> [Gdansk] városának egész gazdagsága és jövedelme abból származik, hogy a hollandok minden évben egyszer vagy kétszer két-háromszáz hajóval eljönnek </a:t>
            </a:r>
            <a:r>
              <a:rPr lang="hu-HU" sz="2400" dirty="0" err="1">
                <a:solidFill>
                  <a:srgbClr val="000000"/>
                </a:solidFill>
                <a:latin typeface="Cambria" panose="02040503050406030204" pitchFamily="18" charset="0"/>
              </a:rPr>
              <a:t>Danzigba</a:t>
            </a:r>
            <a:r>
              <a:rPr lang="hu-HU" sz="2400" dirty="0">
                <a:solidFill>
                  <a:srgbClr val="000000"/>
                </a:solidFill>
                <a:latin typeface="Cambria" panose="02040503050406030204" pitchFamily="18" charset="0"/>
              </a:rPr>
              <a:t>, s két hét leforgása alatt felvásárolják és elszállítják az összes gabonát, amit az említett városban találnak. Az elmúlt huszonöt évben Lengyel- és Poroszország nagy földesurai mind fölfedezték, hogy összes gabonájukat leküldhetik a folyókon </a:t>
            </a:r>
            <a:r>
              <a:rPr lang="hu-HU" sz="2400" dirty="0" err="1">
                <a:solidFill>
                  <a:srgbClr val="000000"/>
                </a:solidFill>
                <a:latin typeface="Cambria" panose="02040503050406030204" pitchFamily="18" charset="0"/>
              </a:rPr>
              <a:t>Danzigba</a:t>
            </a:r>
            <a:r>
              <a:rPr lang="hu-HU" sz="2400" dirty="0">
                <a:solidFill>
                  <a:srgbClr val="000000"/>
                </a:solidFill>
                <a:latin typeface="Cambria" panose="02040503050406030204" pitchFamily="18" charset="0"/>
              </a:rPr>
              <a:t>, s ott értékesíthetik. Ezért a lengyel királyság és a nagy földesurak hatalmasan meggazdagodtak</a:t>
            </a:r>
            <a:r>
              <a:rPr lang="hu-HU" sz="2400" i="1" dirty="0">
                <a:solidFill>
                  <a:srgbClr val="000000"/>
                </a:solidFill>
                <a:latin typeface="Cambria" panose="02040503050406030204" pitchFamily="18" charset="0"/>
              </a:rPr>
              <a:t>.” </a:t>
            </a:r>
          </a:p>
          <a:p>
            <a:pPr algn="just">
              <a:lnSpc>
                <a:spcPct val="100000"/>
              </a:lnSpc>
            </a:pPr>
            <a:r>
              <a:rPr lang="hu-HU" sz="2400" i="1" dirty="0">
                <a:solidFill>
                  <a:srgbClr val="000000"/>
                </a:solidFill>
                <a:latin typeface="Cambria" panose="02040503050406030204" pitchFamily="18" charset="0"/>
              </a:rPr>
              <a:t>	</a:t>
            </a:r>
            <a:r>
              <a:rPr lang="hu-HU" sz="2400" dirty="0">
                <a:solidFill>
                  <a:srgbClr val="000000"/>
                </a:solidFill>
                <a:latin typeface="Cambria" panose="02040503050406030204" pitchFamily="18" charset="0"/>
              </a:rPr>
              <a:t>(</a:t>
            </a:r>
            <a:r>
              <a:rPr lang="hu-HU" sz="2400" dirty="0" err="1">
                <a:solidFill>
                  <a:srgbClr val="000000"/>
                </a:solidFill>
                <a:latin typeface="Cambria" panose="02040503050406030204" pitchFamily="18" charset="0"/>
              </a:rPr>
              <a:t>Transsylvanus</a:t>
            </a:r>
            <a:r>
              <a:rPr lang="hu-HU" sz="2400" dirty="0">
                <a:solidFill>
                  <a:srgbClr val="000000"/>
                </a:solidFill>
                <a:latin typeface="Cambria" panose="02040503050406030204" pitchFamily="18" charset="0"/>
              </a:rPr>
              <a:t> császári küldött jelentése, 1546)</a:t>
            </a:r>
            <a:endParaRPr lang="hu-HU" sz="2800" dirty="0">
              <a:solidFill>
                <a:srgbClr val="000000"/>
              </a:solidFill>
              <a:latin typeface="Cambria" panose="02040503050406030204" pitchFamily="18" charset="0"/>
            </a:endParaRPr>
          </a:p>
        </p:txBody>
      </p:sp>
      <p:pic>
        <p:nvPicPr>
          <p:cNvPr id="2052" name="Picture 4" descr="KÃ©ptalÃ¡lat a kÃ¶vetkezÅre: âpolish serfdomâ">
            <a:extLst>
              <a:ext uri="{FF2B5EF4-FFF2-40B4-BE49-F238E27FC236}">
                <a16:creationId xmlns:a16="http://schemas.microsoft.com/office/drawing/2014/main" id="{F012132C-B54D-4ECE-82F1-4D72E3AAA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8" y="4323908"/>
            <a:ext cx="9918060" cy="32357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176" y="2915482"/>
            <a:ext cx="6251749" cy="46202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4" y="5092519"/>
            <a:ext cx="3890201" cy="28437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7" name="Text Box 5"/>
          <p:cNvSpPr txBox="1">
            <a:spLocks noChangeArrowheads="1"/>
          </p:cNvSpPr>
          <p:nvPr/>
        </p:nvSpPr>
        <p:spPr bwMode="auto">
          <a:xfrm>
            <a:off x="-144463" y="4211884"/>
            <a:ext cx="1936751" cy="899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r">
              <a:buClrTx/>
              <a:buFontTx/>
              <a:buNone/>
            </a:pPr>
            <a:r>
              <a:rPr lang="hu-HU" altLang="hu-HU" b="1" dirty="0">
                <a:latin typeface="Cambria" panose="02040503050406030204" pitchFamily="18" charset="0"/>
              </a:rPr>
              <a:t>A család eredeti kastélya és a királyi címere</a:t>
            </a:r>
          </a:p>
        </p:txBody>
      </p:sp>
      <p:pic>
        <p:nvPicPr>
          <p:cNvPr id="13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788" y="2930524"/>
            <a:ext cx="2087388" cy="25415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Kitekintő: A Porosz Királyság felemelkedése – 19/19</a:t>
            </a:r>
          </a:p>
        </p:txBody>
      </p:sp>
      <p:sp>
        <p:nvSpPr>
          <p:cNvPr id="8" name="Text Box 1"/>
          <p:cNvSpPr txBox="1">
            <a:spLocks noChangeArrowheads="1"/>
          </p:cNvSpPr>
          <p:nvPr/>
        </p:nvSpPr>
        <p:spPr bwMode="auto">
          <a:xfrm>
            <a:off x="215900" y="647699"/>
            <a:ext cx="9576940" cy="228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200" b="1" dirty="0">
                <a:latin typeface="Cambria" panose="02040503050406030204" pitchFamily="18" charset="0"/>
              </a:rPr>
              <a:t>A Hohenzollern-dinasztia</a:t>
            </a:r>
            <a:r>
              <a:rPr lang="hu-HU" altLang="hu-HU" sz="2200" dirty="0">
                <a:latin typeface="Cambria" panose="02040503050406030204" pitchFamily="18" charset="0"/>
              </a:rPr>
              <a:t> hozta létre</a:t>
            </a:r>
            <a:br>
              <a:rPr lang="hu-HU" altLang="hu-HU" sz="2200" dirty="0">
                <a:latin typeface="Cambria" panose="02040503050406030204" pitchFamily="18" charset="0"/>
              </a:rPr>
            </a:br>
            <a:r>
              <a:rPr lang="hu-HU" altLang="hu-HU" sz="2200" dirty="0">
                <a:latin typeface="Cambria" panose="02040503050406030204" pitchFamily="18" charset="0"/>
              </a:rPr>
              <a:t>	</a:t>
            </a:r>
            <a:r>
              <a:rPr lang="hu-HU" altLang="hu-HU" sz="2200" dirty="0">
                <a:latin typeface="Cambria" panose="02040503050406030204" pitchFamily="18" charset="0"/>
                <a:sym typeface="Wingdings" panose="05000000000000000000" pitchFamily="2" charset="2"/>
              </a:rPr>
              <a:t> </a:t>
            </a:r>
            <a:r>
              <a:rPr lang="hu-HU" altLang="hu-HU" sz="2200" dirty="0">
                <a:latin typeface="Cambria" panose="02040503050406030204" pitchFamily="18" charset="0"/>
              </a:rPr>
              <a:t>XV. sz. vége: </a:t>
            </a:r>
            <a:r>
              <a:rPr lang="hu-HU" altLang="hu-HU" sz="2200" b="1" dirty="0">
                <a:latin typeface="Cambria" panose="02040503050406030204" pitchFamily="18" charset="0"/>
              </a:rPr>
              <a:t>Brandenburgi Választófejedelemség</a:t>
            </a:r>
            <a:br>
              <a:rPr lang="hu-HU" altLang="hu-HU" sz="2200" dirty="0">
                <a:latin typeface="Cambria" panose="02040503050406030204" pitchFamily="18" charset="0"/>
              </a:rPr>
            </a:br>
            <a:r>
              <a:rPr lang="hu-HU" altLang="hu-HU" sz="2200" dirty="0">
                <a:latin typeface="Cambria" panose="02040503050406030204" pitchFamily="18" charset="0"/>
              </a:rPr>
              <a:t>	</a:t>
            </a:r>
            <a:r>
              <a:rPr lang="hu-HU" altLang="hu-HU" sz="2200" dirty="0">
                <a:latin typeface="Cambria" panose="02040503050406030204" pitchFamily="18" charset="0"/>
                <a:sym typeface="Wingdings" panose="05000000000000000000" pitchFamily="2" charset="2"/>
              </a:rPr>
              <a:t> </a:t>
            </a:r>
            <a:r>
              <a:rPr lang="hu-HU" altLang="hu-HU" sz="2200" dirty="0">
                <a:latin typeface="Cambria" panose="02040503050406030204" pitchFamily="18" charset="0"/>
              </a:rPr>
              <a:t>XVI. sz. eleje: evangélikus hitre tértek + a Német Lovagrend élére  	került Hohenzollern világi állammá tette </a:t>
            </a:r>
            <a:r>
              <a:rPr lang="hu-HU" altLang="hu-HU" sz="2200" b="1" dirty="0">
                <a:latin typeface="Cambria" panose="02040503050406030204" pitchFamily="18" charset="0"/>
              </a:rPr>
              <a:t>(Porosz Hercegség)</a:t>
            </a:r>
            <a:br>
              <a:rPr lang="hu-HU" altLang="hu-HU" sz="2200" b="1" dirty="0">
                <a:latin typeface="Cambria" panose="02040503050406030204" pitchFamily="18" charset="0"/>
              </a:rPr>
            </a:br>
            <a:r>
              <a:rPr lang="hu-HU" altLang="hu-HU" sz="2200" dirty="0">
                <a:latin typeface="Cambria" panose="02040503050406030204" pitchFamily="18" charset="0"/>
              </a:rPr>
              <a:t>	</a:t>
            </a:r>
            <a:r>
              <a:rPr lang="hu-HU" altLang="hu-HU" sz="2200" dirty="0">
                <a:latin typeface="Cambria" panose="02040503050406030204" pitchFamily="18" charset="0"/>
                <a:sym typeface="Wingdings" panose="05000000000000000000" pitchFamily="2" charset="2"/>
              </a:rPr>
              <a:t> </a:t>
            </a:r>
            <a:r>
              <a:rPr lang="hu-HU" altLang="hu-HU" sz="2200" dirty="0">
                <a:latin typeface="Cambria" panose="02040503050406030204" pitchFamily="18" charset="0"/>
              </a:rPr>
              <a:t>XVII. sz. eleje: a két terület uniója (1618)</a:t>
            </a:r>
            <a:br>
              <a:rPr lang="hu-HU" altLang="hu-HU" sz="2200" dirty="0">
                <a:latin typeface="Cambria" panose="02040503050406030204" pitchFamily="18" charset="0"/>
              </a:rPr>
            </a:br>
            <a:r>
              <a:rPr lang="hu-HU" altLang="hu-HU" sz="2200" b="1" dirty="0">
                <a:latin typeface="Cambria" panose="02040503050406030204" pitchFamily="18" charset="0"/>
              </a:rPr>
              <a:t>	</a:t>
            </a:r>
            <a:r>
              <a:rPr lang="hu-HU" altLang="hu-HU" sz="2200" b="1" dirty="0">
                <a:latin typeface="Cambria" panose="02040503050406030204" pitchFamily="18" charset="0"/>
                <a:sym typeface="Wingdings" panose="05000000000000000000" pitchFamily="2" charset="2"/>
              </a:rPr>
              <a:t> 1701-től </a:t>
            </a:r>
            <a:r>
              <a:rPr lang="hu-HU" altLang="hu-HU" sz="2200" b="1" dirty="0">
                <a:highlight>
                  <a:srgbClr val="800000"/>
                </a:highlight>
                <a:latin typeface="Cambria" panose="02040503050406030204" pitchFamily="18" charset="0"/>
                <a:sym typeface="Wingdings" panose="05000000000000000000" pitchFamily="2" charset="2"/>
                <a:hlinkClick r:id="rId7"/>
              </a:rPr>
              <a:t>Porosz Királyság</a:t>
            </a:r>
            <a:endParaRPr lang="hu-HU" altLang="hu-HU" sz="2200" b="1" dirty="0">
              <a:highlight>
                <a:srgbClr val="800000"/>
              </a:highlight>
              <a:latin typeface="Cambria" panose="02040503050406030204" pitchFamily="18" charset="0"/>
            </a:endParaRPr>
          </a:p>
          <a:p>
            <a:pPr>
              <a:spcAft>
                <a:spcPct val="0"/>
              </a:spcAft>
              <a:buClrTx/>
              <a:buFont typeface="Wingdings" panose="05000000000000000000" pitchFamily="2" charset="2"/>
              <a:buChar char="v"/>
            </a:pPr>
            <a:r>
              <a:rPr lang="hu-HU" altLang="hu-HU" sz="2200" dirty="0">
                <a:latin typeface="Cambria" panose="02040503050406030204" pitchFamily="18" charset="0"/>
              </a:rPr>
              <a:t>Sok </a:t>
            </a:r>
            <a:r>
              <a:rPr lang="hu-HU" altLang="hu-HU" sz="2200" b="1" dirty="0">
                <a:latin typeface="Cambria" panose="02040503050406030204" pitchFamily="18" charset="0"/>
              </a:rPr>
              <a:t>hugenotta</a:t>
            </a:r>
            <a:r>
              <a:rPr lang="hu-HU" altLang="hu-HU" sz="2200" dirty="0">
                <a:latin typeface="Cambria" panose="02040503050406030204" pitchFamily="18" charset="0"/>
              </a:rPr>
              <a:t> érkezett: ipar + oktatás + tisztikar tagjai</a:t>
            </a:r>
          </a:p>
        </p:txBody>
      </p:sp>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0" t="1229" r="40" b="2206"/>
          <a:stretch/>
        </p:blipFill>
        <p:spPr bwMode="auto">
          <a:xfrm>
            <a:off x="71884" y="755501"/>
            <a:ext cx="9935270" cy="6647372"/>
          </a:xfrm>
          <a:prstGeom prst="rect">
            <a:avLst/>
          </a:prstGeom>
          <a:noFill/>
          <a:ln w="63500">
            <a:solidFill>
              <a:srgbClr val="C00000"/>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Az európai munkamegosztás – 2/19</a:t>
            </a:r>
          </a:p>
        </p:txBody>
      </p:sp>
    </p:spTree>
    <p:extLst>
      <p:ext uri="{BB962C8B-B14F-4D97-AF65-F5344CB8AC3E}">
        <p14:creationId xmlns:p14="http://schemas.microsoft.com/office/powerpoint/2010/main" val="4037062645"/>
      </p:ext>
    </p:extLst>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 Közép-és Kelet-Európai gazdaság jellemzői – 3/19</a:t>
            </a:r>
          </a:p>
        </p:txBody>
      </p:sp>
      <p:sp>
        <p:nvSpPr>
          <p:cNvPr id="4" name="Text Box 1"/>
          <p:cNvSpPr txBox="1">
            <a:spLocks noChangeArrowheads="1"/>
          </p:cNvSpPr>
          <p:nvPr/>
        </p:nvSpPr>
        <p:spPr bwMode="auto">
          <a:xfrm>
            <a:off x="215900" y="647699"/>
            <a:ext cx="9647238" cy="2772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Gazdasági változások a XVI. században</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Európa gazdasági centruma Itáliából áthelyeződött </a:t>
            </a:r>
            <a:br>
              <a:rPr lang="hu-HU" altLang="hu-HU" sz="2400" dirty="0">
                <a:latin typeface="Cambria" panose="02040503050406030204" pitchFamily="18" charset="0"/>
              </a:rPr>
            </a:br>
            <a:r>
              <a:rPr lang="hu-HU" altLang="hu-HU" sz="2400" dirty="0">
                <a:latin typeface="Cambria" panose="02040503050406030204" pitchFamily="18" charset="0"/>
              </a:rPr>
              <a:t>		Nyugat-Európába</a:t>
            </a:r>
            <a:br>
              <a:rPr lang="hu-HU" altLang="hu-HU" sz="2400" dirty="0">
                <a:latin typeface="Cambria" panose="02040503050406030204" pitchFamily="18" charset="0"/>
              </a:rPr>
            </a:br>
            <a:r>
              <a:rPr lang="hu-HU" altLang="hu-HU" sz="2400" dirty="0">
                <a:latin typeface="Cambria" panose="02040503050406030204" pitchFamily="18" charset="0"/>
              </a:rPr>
              <a:t>		- Németalföld, Anglia</a:t>
            </a:r>
            <a:br>
              <a:rPr lang="hu-HU" altLang="hu-HU" sz="2400" dirty="0">
                <a:latin typeface="Cambria" panose="02040503050406030204" pitchFamily="18" charset="0"/>
              </a:rPr>
            </a:br>
            <a:r>
              <a:rPr lang="hu-HU" altLang="hu-HU" sz="2400" dirty="0">
                <a:latin typeface="Cambria" panose="02040503050406030204" pitchFamily="18" charset="0"/>
              </a:rPr>
              <a:t>	</a:t>
            </a:r>
            <a:endParaRPr lang="hu-HU" altLang="hu-HU" sz="2400" b="1" dirty="0">
              <a:latin typeface="Cambria" panose="02040503050406030204" pitchFamily="18" charset="0"/>
            </a:endParaRPr>
          </a:p>
        </p:txBody>
      </p:sp>
      <p:sp>
        <p:nvSpPr>
          <p:cNvPr id="7" name="Text Box 4"/>
          <p:cNvSpPr txBox="1">
            <a:spLocks noChangeArrowheads="1"/>
          </p:cNvSpPr>
          <p:nvPr/>
        </p:nvSpPr>
        <p:spPr bwMode="auto">
          <a:xfrm>
            <a:off x="0" y="7092205"/>
            <a:ext cx="10080625" cy="4674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hu-HU" altLang="hu-HU" sz="2000" b="1" dirty="0">
                <a:highlight>
                  <a:srgbClr val="800000"/>
                </a:highlight>
                <a:latin typeface="Cambria" panose="02040503050406030204" pitchFamily="18" charset="0"/>
                <a:hlinkClick r:id="rId4"/>
              </a:rPr>
              <a:t>Arányváltozások</a:t>
            </a:r>
            <a:r>
              <a:rPr lang="hu-HU" altLang="hu-HU" sz="2000" b="1" dirty="0">
                <a:latin typeface="Cambria" panose="02040503050406030204" pitchFamily="18" charset="0"/>
              </a:rPr>
              <a:t> Nyugat-Európában (GDP/fő)</a:t>
            </a:r>
          </a:p>
        </p:txBody>
      </p:sp>
      <p:pic>
        <p:nvPicPr>
          <p:cNvPr id="1026" name="Picture 2" descr="https://journals.openedition.org/histoiremesure/docannexe/image/4575/img-12.jpg">
            <a:extLst>
              <a:ext uri="{FF2B5EF4-FFF2-40B4-BE49-F238E27FC236}">
                <a16:creationId xmlns:a16="http://schemas.microsoft.com/office/drawing/2014/main" id="{43EB7EBC-3323-4B1E-BB0F-D2C5D8C1ED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18" t="4410" r="3922" b="5710"/>
          <a:stretch/>
        </p:blipFill>
        <p:spPr bwMode="auto">
          <a:xfrm>
            <a:off x="1120689" y="2088431"/>
            <a:ext cx="7839246" cy="5003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 Közép-és Kelet-Európai gazdaság jellemzői – 4/19</a:t>
            </a:r>
          </a:p>
        </p:txBody>
      </p:sp>
      <p:sp>
        <p:nvSpPr>
          <p:cNvPr id="4" name="Text Box 1"/>
          <p:cNvSpPr txBox="1">
            <a:spLocks noChangeArrowheads="1"/>
          </p:cNvSpPr>
          <p:nvPr/>
        </p:nvSpPr>
        <p:spPr bwMode="auto">
          <a:xfrm>
            <a:off x="215900" y="647699"/>
            <a:ext cx="9647238" cy="2772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Gazdasági változások a XVI. században</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A centrum körüli periféria-területek fejlődése lassabb, </a:t>
            </a:r>
            <a:br>
              <a:rPr lang="hu-HU" altLang="hu-HU" sz="2400" dirty="0">
                <a:latin typeface="Cambria" panose="02040503050406030204" pitchFamily="18" charset="0"/>
              </a:rPr>
            </a:br>
            <a:r>
              <a:rPr lang="hu-HU" altLang="hu-HU" sz="2400" dirty="0">
                <a:latin typeface="Cambria" panose="02040503050406030204" pitchFamily="18" charset="0"/>
              </a:rPr>
              <a:t>		a gazdasági ösztönzés a centrumtól jött</a:t>
            </a:r>
            <a:br>
              <a:rPr lang="hu-HU" altLang="hu-HU" sz="2400" dirty="0">
                <a:latin typeface="Cambria" panose="02040503050406030204" pitchFamily="18" charset="0"/>
              </a:rPr>
            </a:br>
            <a:r>
              <a:rPr lang="hu-HU" altLang="hu-HU" sz="2400" dirty="0">
                <a:latin typeface="Cambria" panose="02040503050406030204" pitchFamily="18" charset="0"/>
              </a:rPr>
              <a:t>		- a földrajzi felfedezések miatt </a:t>
            </a:r>
            <a:r>
              <a:rPr lang="hu-HU" altLang="hu-HU" sz="2400" b="1" dirty="0">
                <a:latin typeface="Cambria" panose="02040503050406030204" pitchFamily="18" charset="0"/>
              </a:rPr>
              <a:t>fellendült </a:t>
            </a:r>
            <a:br>
              <a:rPr lang="hu-HU" altLang="hu-HU" sz="2400" b="1" dirty="0">
                <a:latin typeface="Cambria" panose="02040503050406030204" pitchFamily="18" charset="0"/>
              </a:rPr>
            </a:br>
            <a:r>
              <a:rPr lang="hu-HU" altLang="hu-HU" sz="2400" b="1" dirty="0">
                <a:latin typeface="Cambria" panose="02040503050406030204" pitchFamily="18" charset="0"/>
              </a:rPr>
              <a:t>			a kereskedelem Közép- és Kelet-Európával</a:t>
            </a:r>
          </a:p>
        </p:txBody>
      </p:sp>
      <p:pic>
        <p:nvPicPr>
          <p:cNvPr id="1026" name="Picture 2" descr="Képtalálat a következőre: „europe gdp 16th centu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68" y="3059757"/>
            <a:ext cx="9863138" cy="3640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0" y="7164213"/>
            <a:ext cx="10080625" cy="288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hu-HU" altLang="hu-HU" sz="2000" b="1" dirty="0">
                <a:latin typeface="Cambria" panose="02040503050406030204" pitchFamily="18" charset="0"/>
              </a:rPr>
              <a:t>Egy főre eső GDP</a:t>
            </a:r>
          </a:p>
        </p:txBody>
      </p:sp>
    </p:spTree>
    <p:extLst>
      <p:ext uri="{BB962C8B-B14F-4D97-AF65-F5344CB8AC3E}">
        <p14:creationId xmlns:p14="http://schemas.microsoft.com/office/powerpoint/2010/main" val="2963998443"/>
      </p:ext>
    </p:extLst>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 Közép-és Kelet-Európai gazdaság jellemzői – 5/19</a:t>
            </a:r>
          </a:p>
        </p:txBody>
      </p:sp>
      <p:sp>
        <p:nvSpPr>
          <p:cNvPr id="4" name="Text Box 1"/>
          <p:cNvSpPr txBox="1">
            <a:spLocks noChangeArrowheads="1"/>
          </p:cNvSpPr>
          <p:nvPr/>
        </p:nvSpPr>
        <p:spPr bwMode="auto">
          <a:xfrm>
            <a:off x="215900" y="647699"/>
            <a:ext cx="9647238" cy="5868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Hagyományos „munkamegosztás”:</a:t>
            </a:r>
            <a:br>
              <a:rPr lang="hu-HU" altLang="hu-HU" sz="2400" b="1"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Közép- és K</a:t>
            </a:r>
            <a:r>
              <a:rPr lang="hu-HU" altLang="hu-HU" sz="2400" dirty="0">
                <a:latin typeface="Cambria" panose="02040503050406030204" pitchFamily="18" charset="0"/>
              </a:rPr>
              <a:t>elet-Európa: mezőgazdasági termékek, nyersanyagok</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Nyugat-Európa: iparcikkek</a:t>
            </a:r>
            <a:br>
              <a:rPr lang="hu-HU" altLang="hu-HU" sz="2400" dirty="0">
                <a:latin typeface="Cambria" panose="02040503050406030204" pitchFamily="18" charset="0"/>
              </a:rPr>
            </a:br>
            <a:r>
              <a:rPr lang="hu-HU" altLang="hu-HU" sz="2400" dirty="0">
                <a:latin typeface="Cambria" panose="02040503050406030204" pitchFamily="18" charset="0"/>
              </a:rPr>
              <a:t>		- az </a:t>
            </a:r>
            <a:r>
              <a:rPr lang="hu-HU" altLang="hu-HU" sz="2400" b="1" dirty="0" err="1">
                <a:latin typeface="Cambria" panose="02040503050406030204" pitchFamily="18" charset="0"/>
              </a:rPr>
              <a:t>árforradalom</a:t>
            </a:r>
            <a:r>
              <a:rPr lang="hu-HU" altLang="hu-HU" sz="2400" dirty="0">
                <a:latin typeface="Cambria" panose="02040503050406030204" pitchFamily="18" charset="0"/>
              </a:rPr>
              <a:t> miatt a mg-i termékek ára megugrott</a:t>
            </a:r>
            <a:br>
              <a:rPr lang="hu-HU" altLang="hu-HU" sz="2400" dirty="0">
                <a:latin typeface="Cambria" panose="02040503050406030204" pitchFamily="18" charset="0"/>
              </a:rPr>
            </a:br>
            <a:r>
              <a:rPr lang="hu-HU" altLang="hu-HU" sz="2400" dirty="0">
                <a:latin typeface="Cambria" panose="02040503050406030204" pitchFamily="18" charset="0"/>
              </a:rPr>
              <a:t>		= megnövekedtek a jövedelmek</a:t>
            </a:r>
          </a:p>
          <a:p>
            <a:pPr>
              <a:spcAft>
                <a:spcPct val="0"/>
              </a:spcAft>
              <a:buClrTx/>
              <a:buFont typeface="Wingdings" panose="05000000000000000000" pitchFamily="2" charset="2"/>
              <a:buChar char="v"/>
            </a:pPr>
            <a:r>
              <a:rPr lang="hu-HU" altLang="hu-HU" sz="2400" b="1" dirty="0">
                <a:latin typeface="Cambria" panose="02040503050406030204" pitchFamily="18" charset="0"/>
              </a:rPr>
              <a:t>A </a:t>
            </a:r>
            <a:r>
              <a:rPr lang="hu-HU" altLang="hu-HU" sz="2400" b="1" dirty="0" err="1">
                <a:latin typeface="Cambria" panose="02040503050406030204" pitchFamily="18" charset="0"/>
              </a:rPr>
              <a:t>kelet-európai</a:t>
            </a:r>
            <a:r>
              <a:rPr lang="hu-HU" altLang="hu-HU" sz="2400" b="1" dirty="0">
                <a:latin typeface="Cambria" panose="02040503050406030204" pitchFamily="18" charset="0"/>
              </a:rPr>
              <a:t> nemesség</a:t>
            </a:r>
            <a:r>
              <a:rPr lang="hu-HU" altLang="hu-HU" sz="2400" dirty="0">
                <a:latin typeface="Cambria" panose="02040503050406030204" pitchFamily="18" charset="0"/>
              </a:rPr>
              <a:t> </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b="1" dirty="0">
                <a:latin typeface="Cambria" panose="02040503050406030204" pitchFamily="18" charset="0"/>
              </a:rPr>
              <a:t>bekapcsolódott az árutermelésbe</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növelte a termelést </a:t>
            </a:r>
            <a:br>
              <a:rPr lang="hu-HU" altLang="hu-HU" sz="2400" dirty="0">
                <a:latin typeface="Cambria" panose="02040503050406030204" pitchFamily="18" charset="0"/>
              </a:rPr>
            </a:br>
            <a:r>
              <a:rPr lang="hu-HU" altLang="hu-HU" sz="2400" dirty="0">
                <a:latin typeface="Cambria" panose="02040503050406030204" pitchFamily="18" charset="0"/>
              </a:rPr>
              <a:t>		saját kezelésű földjein </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maga szállította nyugatra</a:t>
            </a:r>
            <a:br>
              <a:rPr lang="hu-HU" altLang="hu-HU" sz="2400" dirty="0">
                <a:latin typeface="Cambria" panose="02040503050406030204" pitchFamily="18" charset="0"/>
              </a:rPr>
            </a:br>
            <a:r>
              <a:rPr lang="hu-HU" altLang="hu-HU" sz="2400" dirty="0">
                <a:latin typeface="Cambria" panose="02040503050406030204" pitchFamily="18" charset="0"/>
              </a:rPr>
              <a:t>		a termékeket</a:t>
            </a:r>
          </a:p>
          <a:p>
            <a:pPr>
              <a:spcAft>
                <a:spcPct val="0"/>
              </a:spcAft>
              <a:buClrTx/>
              <a:buFont typeface="Wingdings" panose="05000000000000000000" pitchFamily="2" charset="2"/>
              <a:buChar char="v"/>
            </a:pPr>
            <a:r>
              <a:rPr lang="hu-HU" altLang="hu-HU" sz="2400" dirty="0">
                <a:latin typeface="Cambria" panose="02040503050406030204" pitchFamily="18" charset="0"/>
              </a:rPr>
              <a:t>Keleten az ipar nem fejlődött </a:t>
            </a:r>
            <a:br>
              <a:rPr lang="hu-HU" altLang="hu-HU" sz="2400" dirty="0">
                <a:latin typeface="Cambria" panose="02040503050406030204" pitchFamily="18" charset="0"/>
              </a:rPr>
            </a:br>
            <a:r>
              <a:rPr lang="hu-HU" altLang="hu-HU" sz="2400" dirty="0">
                <a:latin typeface="Cambria" panose="02040503050406030204" pitchFamily="18" charset="0"/>
              </a:rPr>
              <a:t>	megfelelően</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t>
            </a:r>
            <a:r>
              <a:rPr lang="hu-HU" altLang="hu-HU" sz="2400" dirty="0">
                <a:latin typeface="Cambria" panose="02040503050406030204" pitchFamily="18" charset="0"/>
              </a:rPr>
              <a:t>nyugaton a tőkés termelés </a:t>
            </a:r>
            <a:br>
              <a:rPr lang="hu-HU" altLang="hu-HU" sz="2400" dirty="0">
                <a:latin typeface="Cambria" panose="02040503050406030204" pitchFamily="18" charset="0"/>
              </a:rPr>
            </a:br>
            <a:r>
              <a:rPr lang="hu-HU" altLang="hu-HU" sz="2400" dirty="0">
                <a:latin typeface="Cambria" panose="02040503050406030204" pitchFamily="18" charset="0"/>
              </a:rPr>
              <a:t>	miatt egy idő után az ipari árak</a:t>
            </a:r>
            <a:br>
              <a:rPr lang="hu-HU" altLang="hu-HU" sz="2400" dirty="0">
                <a:latin typeface="Cambria" panose="02040503050406030204" pitchFamily="18" charset="0"/>
              </a:rPr>
            </a:br>
            <a:r>
              <a:rPr lang="hu-HU" altLang="hu-HU" sz="2400" dirty="0">
                <a:latin typeface="Cambria" panose="02040503050406030204" pitchFamily="18" charset="0"/>
              </a:rPr>
              <a:t>	megnövekedtek és Kelet-Európa </a:t>
            </a:r>
            <a:br>
              <a:rPr lang="hu-HU" altLang="hu-HU" sz="2400" dirty="0">
                <a:latin typeface="Cambria" panose="02040503050406030204" pitchFamily="18" charset="0"/>
              </a:rPr>
            </a:br>
            <a:r>
              <a:rPr lang="hu-HU" altLang="hu-HU" sz="2400" dirty="0">
                <a:latin typeface="Cambria" panose="02040503050406030204" pitchFamily="18" charset="0"/>
              </a:rPr>
              <a:t>	jövedelmei csökkentek</a:t>
            </a:r>
          </a:p>
        </p:txBody>
      </p:sp>
      <p:pic>
        <p:nvPicPr>
          <p:cNvPr id="2" name="Kép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11200"/>
                    </a14:imgEffect>
                    <a14:imgEffect>
                      <a14:saturation sat="400000"/>
                    </a14:imgEffect>
                    <a14:imgEffect>
                      <a14:brightnessContrast contrast="-20000"/>
                    </a14:imgEffect>
                  </a14:imgLayer>
                </a14:imgProps>
              </a:ext>
            </a:extLst>
          </a:blip>
          <a:stretch>
            <a:fillRect/>
          </a:stretch>
        </p:blipFill>
        <p:spPr>
          <a:xfrm>
            <a:off x="5472360" y="2054667"/>
            <a:ext cx="4608265" cy="5529918"/>
          </a:xfrm>
          <a:prstGeom prst="rect">
            <a:avLst/>
          </a:prstGeom>
        </p:spPr>
      </p:pic>
    </p:spTree>
    <p:extLst>
      <p:ext uri="{BB962C8B-B14F-4D97-AF65-F5344CB8AC3E}">
        <p14:creationId xmlns:p14="http://schemas.microsoft.com/office/powerpoint/2010/main" val="1129000724"/>
      </p:ext>
    </p:extLst>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A Közép-és Kelet-Európai gazdaság jellemzői – 6/19</a:t>
            </a:r>
          </a:p>
        </p:txBody>
      </p:sp>
      <p:pic>
        <p:nvPicPr>
          <p:cNvPr id="3" name="Kép 2"/>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11200"/>
                    </a14:imgEffect>
                    <a14:imgEffect>
                      <a14:brightnessContrast bright="40000" contrast="-20000"/>
                    </a14:imgEffect>
                  </a14:imgLayer>
                </a14:imgProps>
              </a:ext>
            </a:extLst>
          </a:blip>
          <a:stretch>
            <a:fillRect/>
          </a:stretch>
        </p:blipFill>
        <p:spPr>
          <a:xfrm>
            <a:off x="71884" y="682228"/>
            <a:ext cx="9935270" cy="6954689"/>
          </a:xfrm>
          <a:prstGeom prst="rect">
            <a:avLst/>
          </a:prstGeom>
        </p:spPr>
      </p:pic>
    </p:spTree>
    <p:extLst>
      <p:ext uri="{BB962C8B-B14F-4D97-AF65-F5344CB8AC3E}">
        <p14:creationId xmlns:p14="http://schemas.microsoft.com/office/powerpoint/2010/main" val="1501262140"/>
      </p:ext>
    </p:extLst>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384" y="3029756"/>
            <a:ext cx="4484316" cy="45013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Lengyelország a XVI. században – 7/19</a:t>
            </a:r>
          </a:p>
        </p:txBody>
      </p:sp>
      <p:sp>
        <p:nvSpPr>
          <p:cNvPr id="6" name="Text Box 1"/>
          <p:cNvSpPr txBox="1">
            <a:spLocks noChangeArrowheads="1"/>
          </p:cNvSpPr>
          <p:nvPr/>
        </p:nvSpPr>
        <p:spPr bwMode="auto">
          <a:xfrm>
            <a:off x="215900" y="647699"/>
            <a:ext cx="9647238" cy="5004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dirty="0">
                <a:latin typeface="Cambria" panose="02040503050406030204" pitchFamily="18" charset="0"/>
              </a:rPr>
              <a:t>Fellendült a </a:t>
            </a:r>
            <a:r>
              <a:rPr lang="hu-HU" altLang="hu-HU" sz="2400" b="1" dirty="0">
                <a:latin typeface="Cambria" panose="02040503050406030204" pitchFamily="18" charset="0"/>
              </a:rPr>
              <a:t>Baltikum</a:t>
            </a:r>
            <a:r>
              <a:rPr lang="hu-HU" altLang="hu-HU" sz="2400" dirty="0">
                <a:latin typeface="Cambria" panose="02040503050406030204" pitchFamily="18" charset="0"/>
              </a:rPr>
              <a:t> kereskedelme </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 </a:t>
            </a:r>
            <a:r>
              <a:rPr lang="hu-HU" altLang="hu-HU" sz="2400" dirty="0">
                <a:latin typeface="Cambria" panose="02040503050406030204" pitchFamily="18" charset="0"/>
              </a:rPr>
              <a:t>folyók menti területeken jelentős 	jövedelmek keletkeztek</a:t>
            </a:r>
          </a:p>
          <a:p>
            <a:pPr>
              <a:spcAft>
                <a:spcPct val="0"/>
              </a:spcAft>
              <a:buClrTx/>
              <a:buFont typeface="Wingdings" panose="05000000000000000000" pitchFamily="2" charset="2"/>
              <a:buChar char="v"/>
            </a:pPr>
            <a:r>
              <a:rPr lang="hu-HU" altLang="hu-HU" sz="2400" b="1" dirty="0">
                <a:latin typeface="Cambria" panose="02040503050406030204" pitchFamily="18" charset="0"/>
              </a:rPr>
              <a:t>Lengyelország</a:t>
            </a:r>
            <a:br>
              <a:rPr lang="hu-HU" altLang="hu-HU" sz="2400" dirty="0">
                <a:latin typeface="Cambria" panose="02040503050406030204" pitchFamily="18" charset="0"/>
              </a:rPr>
            </a:br>
            <a:r>
              <a:rPr lang="hu-HU" altLang="hu-HU" sz="2400" b="1" dirty="0">
                <a:latin typeface="Cambria" panose="02040503050406030204" pitchFamily="18" charset="0"/>
              </a:rPr>
              <a:t>	</a:t>
            </a:r>
            <a:r>
              <a:rPr lang="hu-HU" altLang="hu-HU" sz="2400" b="1" dirty="0">
                <a:latin typeface="Cambria" panose="02040503050406030204" pitchFamily="18" charset="0"/>
                <a:sym typeface="Wingdings" panose="05000000000000000000" pitchFamily="2" charset="2"/>
              </a:rPr>
              <a:t> </a:t>
            </a:r>
            <a:r>
              <a:rPr lang="hu-HU" altLang="hu-HU" sz="2400" b="1" dirty="0">
                <a:latin typeface="Cambria" panose="02040503050406030204" pitchFamily="18" charset="0"/>
              </a:rPr>
              <a:t>a rendi jogokkal rendelkező nemesség a haszonélvezője</a:t>
            </a:r>
            <a:br>
              <a:rPr lang="hu-HU" altLang="hu-HU" sz="2400" b="1" dirty="0">
                <a:latin typeface="Cambria" panose="02040503050406030204" pitchFamily="18" charset="0"/>
              </a:rPr>
            </a:br>
            <a:r>
              <a:rPr lang="hu-HU" altLang="hu-HU" sz="2400" b="1" dirty="0">
                <a:latin typeface="Cambria" panose="02040503050406030204" pitchFamily="18" charset="0"/>
              </a:rPr>
              <a:t>		- </a:t>
            </a:r>
            <a:r>
              <a:rPr lang="hu-HU" altLang="hu-HU" sz="2400" dirty="0">
                <a:latin typeface="Cambria" panose="02040503050406030204" pitchFamily="18" charset="0"/>
              </a:rPr>
              <a:t>majorságok megnövelése (a jobbágytelkek rovására)</a:t>
            </a:r>
            <a:br>
              <a:rPr lang="hu-HU" altLang="hu-HU" sz="2400" dirty="0">
                <a:latin typeface="Cambria" panose="02040503050406030204" pitchFamily="18" charset="0"/>
              </a:rPr>
            </a:br>
            <a:r>
              <a:rPr lang="hu-HU" altLang="hu-HU" sz="2400" dirty="0">
                <a:latin typeface="Cambria" panose="02040503050406030204" pitchFamily="18" charset="0"/>
              </a:rPr>
              <a:t>		- nem jellemző a jövedelem </a:t>
            </a:r>
            <a:br>
              <a:rPr lang="hu-HU" altLang="hu-HU" sz="2400" dirty="0">
                <a:latin typeface="Cambria" panose="02040503050406030204" pitchFamily="18" charset="0"/>
              </a:rPr>
            </a:br>
            <a:r>
              <a:rPr lang="hu-HU" altLang="hu-HU" sz="2400" dirty="0">
                <a:latin typeface="Cambria" panose="02040503050406030204" pitchFamily="18" charset="0"/>
              </a:rPr>
              <a:t>			befektetése (felélték)</a:t>
            </a:r>
            <a:br>
              <a:rPr lang="hu-HU" altLang="hu-HU" sz="2400" dirty="0">
                <a:latin typeface="Cambria" panose="02040503050406030204" pitchFamily="18" charset="0"/>
              </a:rPr>
            </a:br>
            <a:r>
              <a:rPr lang="hu-HU" altLang="hu-HU" sz="2400" dirty="0">
                <a:latin typeface="Cambria" panose="02040503050406030204" pitchFamily="18" charset="0"/>
              </a:rPr>
              <a:t>		- bérmunka helyett több robot</a:t>
            </a:r>
            <a:br>
              <a:rPr lang="hu-HU" altLang="hu-HU" sz="2400" dirty="0">
                <a:latin typeface="Cambria" panose="02040503050406030204" pitchFamily="18" charset="0"/>
              </a:rPr>
            </a:br>
            <a:r>
              <a:rPr lang="hu-HU" altLang="hu-HU" sz="2400" dirty="0">
                <a:latin typeface="Cambria" panose="02040503050406030204" pitchFamily="18" charset="0"/>
              </a:rPr>
              <a:t>		- nem indult el a polgárosodás</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m</a:t>
            </a:r>
            <a:r>
              <a:rPr lang="hu-HU" altLang="hu-HU" sz="2400" dirty="0">
                <a:latin typeface="Cambria" panose="02040503050406030204" pitchFamily="18" charset="0"/>
              </a:rPr>
              <a:t>egszilárdult a jobbágyi </a:t>
            </a:r>
            <a:br>
              <a:rPr lang="hu-HU" altLang="hu-HU" sz="2400" dirty="0">
                <a:latin typeface="Cambria" panose="02040503050406030204" pitchFamily="18" charset="0"/>
              </a:rPr>
            </a:br>
            <a:r>
              <a:rPr lang="hu-HU" altLang="hu-HU" sz="2400" dirty="0">
                <a:latin typeface="Cambria" panose="02040503050406030204" pitchFamily="18" charset="0"/>
              </a:rPr>
              <a:t>		kötöttségek rendszere </a:t>
            </a:r>
            <a:br>
              <a:rPr lang="hu-HU" altLang="hu-HU" sz="2400" dirty="0">
                <a:latin typeface="Cambria" panose="02040503050406030204" pitchFamily="18" charset="0"/>
              </a:rPr>
            </a:br>
            <a:r>
              <a:rPr lang="hu-HU" altLang="hu-HU" sz="2400" dirty="0">
                <a:latin typeface="Cambria" panose="02040503050406030204" pitchFamily="18" charset="0"/>
              </a:rPr>
              <a:t>		- </a:t>
            </a:r>
            <a:r>
              <a:rPr lang="hu-HU" altLang="hu-HU" sz="2400" b="1" dirty="0">
                <a:latin typeface="Cambria" panose="02040503050406030204" pitchFamily="18" charset="0"/>
              </a:rPr>
              <a:t>örökös jobbágyság</a:t>
            </a:r>
            <a:r>
              <a:rPr lang="hu-HU" altLang="hu-HU" sz="2400" dirty="0">
                <a:latin typeface="Cambria" panose="02040503050406030204" pitchFamily="18" charset="0"/>
              </a:rPr>
              <a:t> (szökések)</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 c</a:t>
            </a:r>
            <a:r>
              <a:rPr lang="hu-HU" altLang="hu-HU" sz="2400" dirty="0">
                <a:latin typeface="Cambria" panose="02040503050406030204" pitchFamily="18" charset="0"/>
              </a:rPr>
              <a:t>éhes ipar nem fejlődött (import)</a:t>
            </a:r>
            <a:br>
              <a:rPr lang="hu-HU" altLang="hu-HU" sz="2400" dirty="0">
                <a:latin typeface="Cambria" panose="02040503050406030204" pitchFamily="18" charset="0"/>
              </a:rPr>
            </a:br>
            <a:r>
              <a:rPr lang="hu-HU" altLang="hu-HU" sz="2400"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m</a:t>
            </a:r>
            <a:r>
              <a:rPr lang="hu-HU" altLang="hu-HU" sz="2400" dirty="0">
                <a:latin typeface="Cambria" panose="02040503050406030204" pitchFamily="18" charset="0"/>
              </a:rPr>
              <a:t>g-i termékek + </a:t>
            </a:r>
            <a:r>
              <a:rPr lang="hu-HU" altLang="hu-HU" sz="2400" dirty="0" err="1">
                <a:latin typeface="Cambria" panose="02040503050406030204" pitchFamily="18" charset="0"/>
              </a:rPr>
              <a:t>nyersa</a:t>
            </a:r>
            <a:r>
              <a:rPr lang="hu-HU" altLang="hu-HU" sz="2400" dirty="0">
                <a:latin typeface="Cambria" panose="02040503050406030204" pitchFamily="18" charset="0"/>
              </a:rPr>
              <a:t>. (export)</a:t>
            </a:r>
          </a:p>
          <a:p>
            <a:pPr>
              <a:spcAft>
                <a:spcPct val="0"/>
              </a:spcAft>
              <a:buClrTx/>
              <a:buFont typeface="Wingdings" panose="05000000000000000000" pitchFamily="2" charset="2"/>
              <a:buChar char="v"/>
            </a:pPr>
            <a:endParaRPr lang="hu-HU" altLang="hu-HU" sz="2400" b="1" dirty="0">
              <a:latin typeface="Cambria" panose="02040503050406030204" pitchFamily="18" charset="0"/>
            </a:endParaRPr>
          </a:p>
          <a:p>
            <a:pPr>
              <a:spcAft>
                <a:spcPct val="0"/>
              </a:spcAft>
              <a:buClrTx/>
              <a:buFont typeface="Wingdings" panose="05000000000000000000" pitchFamily="2" charset="2"/>
              <a:buChar char="v"/>
            </a:pPr>
            <a:endParaRPr lang="hu-HU" altLang="hu-HU" sz="2400" dirty="0">
              <a:latin typeface="Cambria" panose="020405030504060302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1" y="5868069"/>
            <a:ext cx="3245992" cy="1686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Microsoft YaHei" panose="020B0503020204020204" pitchFamily="34" charset="-122"/>
              </a:defRPr>
            </a:lvl9pPr>
          </a:lstStyle>
          <a:p>
            <a:pPr algn="ctr">
              <a:buClrTx/>
              <a:buFontTx/>
              <a:buNone/>
            </a:pPr>
            <a:r>
              <a:rPr lang="hu-HU" altLang="hu-HU" b="1" dirty="0">
                <a:latin typeface="Cambria" panose="02040503050406030204" pitchFamily="18" charset="0"/>
              </a:rPr>
              <a:t>A lengyel</a:t>
            </a:r>
            <a:r>
              <a:rPr lang="hu-HU" altLang="hu-HU" b="1" dirty="0">
                <a:solidFill>
                  <a:schemeClr val="tx1"/>
                </a:solidFill>
                <a:latin typeface="Cambria" panose="02040503050406030204" pitchFamily="18" charset="0"/>
              </a:rPr>
              <a:t>–</a:t>
            </a:r>
            <a:r>
              <a:rPr lang="hu-HU" altLang="hu-HU" b="1" dirty="0">
                <a:latin typeface="Cambria" panose="02040503050406030204" pitchFamily="18" charset="0"/>
              </a:rPr>
              <a:t>litván állam címere</a:t>
            </a:r>
          </a:p>
          <a:p>
            <a:pPr algn="r">
              <a:buClrTx/>
              <a:buFontTx/>
              <a:buNone/>
            </a:pPr>
            <a:r>
              <a:rPr lang="hu-HU" altLang="hu-HU" b="1" dirty="0">
                <a:latin typeface="Cambria" panose="02040503050406030204" pitchFamily="18" charset="0"/>
              </a:rPr>
              <a:t>1569-től </a:t>
            </a:r>
            <a:r>
              <a:rPr lang="hu-HU" b="1" dirty="0" err="1">
                <a:latin typeface="Cambria" panose="02040503050406030204" pitchFamily="18" charset="0"/>
              </a:rPr>
              <a:t>Rzeczpospolita</a:t>
            </a:r>
            <a:r>
              <a:rPr lang="hu-HU" b="1" dirty="0">
                <a:latin typeface="Cambria" panose="02040503050406030204" pitchFamily="18" charset="0"/>
              </a:rPr>
              <a:t> </a:t>
            </a:r>
            <a:r>
              <a:rPr lang="hu-HU" b="1" dirty="0" err="1">
                <a:latin typeface="Cambria" panose="02040503050406030204" pitchFamily="18" charset="0"/>
              </a:rPr>
              <a:t>Obojga</a:t>
            </a:r>
            <a:r>
              <a:rPr lang="hu-HU" b="1" dirty="0">
                <a:latin typeface="Cambria" panose="02040503050406030204" pitchFamily="18" charset="0"/>
              </a:rPr>
              <a:t> </a:t>
            </a:r>
            <a:r>
              <a:rPr lang="hu-HU" b="1" dirty="0" err="1">
                <a:latin typeface="Cambria" panose="02040503050406030204" pitchFamily="18" charset="0"/>
              </a:rPr>
              <a:t>Narodów</a:t>
            </a:r>
            <a:r>
              <a:rPr lang="hu-HU" b="1" dirty="0">
                <a:latin typeface="Cambria" panose="02040503050406030204" pitchFamily="18" charset="0"/>
              </a:rPr>
              <a:t>, azaz</a:t>
            </a:r>
            <a:r>
              <a:rPr lang="hu-HU" altLang="hu-HU" b="1" dirty="0">
                <a:latin typeface="Cambria" panose="02040503050406030204" pitchFamily="18" charset="0"/>
              </a:rPr>
              <a:t> </a:t>
            </a:r>
            <a:r>
              <a:rPr lang="hu-HU" b="1" dirty="0">
                <a:latin typeface="Cambria" panose="02040503050406030204" pitchFamily="18" charset="0"/>
              </a:rPr>
              <a:t>a Két Nemzet Köztársasága névvel illették </a:t>
            </a:r>
            <a:endParaRPr lang="hu-HU" altLang="hu-HU" b="1" dirty="0">
              <a:latin typeface="Cambria" panose="02040503050406030204" pitchFamily="18" charset="0"/>
            </a:endParaRPr>
          </a:p>
        </p:txBody>
      </p:sp>
      <p:sp>
        <p:nvSpPr>
          <p:cNvPr id="10" name="Rectangle 1"/>
          <p:cNvSpPr>
            <a:spLocks noGrp="1" noChangeArrowheads="1"/>
          </p:cNvSpPr>
          <p:nvPr>
            <p:ph type="title"/>
          </p:nvPr>
        </p:nvSpPr>
        <p:spPr>
          <a:xfrm>
            <a:off x="0" y="0"/>
            <a:ext cx="10079038" cy="576263"/>
          </a:xfrm>
          <a:ln/>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hu-HU" altLang="hu-HU" sz="2400" b="1" dirty="0">
                <a:solidFill>
                  <a:srgbClr val="FFFFFF"/>
                </a:solidFill>
                <a:latin typeface="Cambria" panose="02040503050406030204" pitchFamily="18" charset="0"/>
              </a:rPr>
              <a:t>Lengyelország a XVI. században – 8/19</a:t>
            </a:r>
          </a:p>
        </p:txBody>
      </p:sp>
      <p:sp>
        <p:nvSpPr>
          <p:cNvPr id="8" name="Text Box 1"/>
          <p:cNvSpPr txBox="1">
            <a:spLocks noChangeArrowheads="1"/>
          </p:cNvSpPr>
          <p:nvPr/>
        </p:nvSpPr>
        <p:spPr bwMode="auto">
          <a:xfrm>
            <a:off x="215900" y="647699"/>
            <a:ext cx="9647238" cy="154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marL="342900" indent="-342900">
              <a:lnSpc>
                <a:spcPct val="93000"/>
              </a:lnSpc>
              <a:spcAft>
                <a:spcPts val="1413"/>
              </a:spcAft>
              <a:buClr>
                <a:srgbClr val="000000"/>
              </a:buClr>
              <a:buSzPct val="100000"/>
              <a:buFont typeface="Times New Roman" panose="02020603050405020304" pitchFamily="18" charset="0"/>
              <a:defRPr sz="3200">
                <a:solidFill>
                  <a:srgbClr val="000000"/>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defRPr sz="2800">
                <a:solidFill>
                  <a:srgbClr val="000000"/>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defRPr sz="2400">
                <a:solidFill>
                  <a:srgbClr val="000000"/>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Microsoft YaHei" panose="020B0503020204020204" pitchFamily="34" charset="-122"/>
              </a:defRPr>
            </a:lvl9pPr>
          </a:lstStyle>
          <a:p>
            <a:pPr>
              <a:spcAft>
                <a:spcPct val="0"/>
              </a:spcAft>
              <a:buClrTx/>
              <a:buFont typeface="Wingdings" panose="05000000000000000000" pitchFamily="2" charset="2"/>
              <a:buChar char="v"/>
            </a:pPr>
            <a:r>
              <a:rPr lang="hu-HU" altLang="hu-HU" sz="2400" b="1" dirty="0">
                <a:latin typeface="Cambria" panose="02040503050406030204" pitchFamily="18" charset="0"/>
              </a:rPr>
              <a:t>A Lengyel Királyság</a:t>
            </a:r>
            <a:br>
              <a:rPr lang="hu-HU" altLang="hu-HU" sz="2400" b="1" dirty="0">
                <a:latin typeface="Cambria" panose="02040503050406030204" pitchFamily="18" charset="0"/>
              </a:rPr>
            </a:br>
            <a:r>
              <a:rPr lang="hu-HU" altLang="hu-HU" sz="2400" b="1" dirty="0">
                <a:latin typeface="Cambria" panose="02040503050406030204" pitchFamily="18" charset="0"/>
              </a:rPr>
              <a:t>	</a:t>
            </a:r>
            <a:r>
              <a:rPr lang="hu-HU" altLang="hu-HU" sz="2400" dirty="0">
                <a:latin typeface="Cambria" panose="02040503050406030204" pitchFamily="18" charset="0"/>
                <a:sym typeface="Wingdings" panose="05000000000000000000" pitchFamily="2" charset="2"/>
              </a:rPr>
              <a:t> a Litván Nagyfejedelemséggel perszonálunió (1385</a:t>
            </a:r>
            <a:r>
              <a:rPr lang="hu-HU" altLang="hu-HU" sz="2400" b="1" dirty="0">
                <a:solidFill>
                  <a:schemeClr val="tx1"/>
                </a:solidFill>
                <a:latin typeface="Cambria" panose="02040503050406030204" pitchFamily="18" charset="0"/>
              </a:rPr>
              <a:t>–</a:t>
            </a:r>
            <a:r>
              <a:rPr lang="hu-HU" altLang="hu-HU" sz="2400" dirty="0">
                <a:solidFill>
                  <a:schemeClr val="tx1"/>
                </a:solidFill>
                <a:latin typeface="Cambria" panose="02040503050406030204" pitchFamily="18" charset="0"/>
                <a:sym typeface="Wingdings" panose="05000000000000000000" pitchFamily="2" charset="2"/>
              </a:rPr>
              <a:t>1</a:t>
            </a:r>
            <a:r>
              <a:rPr lang="hu-HU" altLang="hu-HU" sz="2400" dirty="0">
                <a:latin typeface="Cambria" panose="02040503050406030204" pitchFamily="18" charset="0"/>
                <a:sym typeface="Wingdings" panose="05000000000000000000" pitchFamily="2" charset="2"/>
              </a:rPr>
              <a:t>795)</a:t>
            </a:r>
            <a:br>
              <a:rPr lang="hu-HU" altLang="hu-HU" sz="2400" dirty="0">
                <a:latin typeface="Cambria" panose="02040503050406030204" pitchFamily="18" charset="0"/>
                <a:sym typeface="Wingdings" panose="05000000000000000000" pitchFamily="2" charset="2"/>
              </a:rPr>
            </a:br>
            <a:r>
              <a:rPr lang="hu-HU" altLang="hu-HU" sz="2400" dirty="0">
                <a:latin typeface="Cambria" panose="02040503050406030204" pitchFamily="18" charset="0"/>
                <a:sym typeface="Wingdings" panose="05000000000000000000" pitchFamily="2" charset="2"/>
              </a:rPr>
              <a:t>	 a XV. században legyőzték a Német Lovagrendet (Grünwald, 1410)</a:t>
            </a:r>
            <a:br>
              <a:rPr lang="hu-HU" altLang="hu-HU" sz="2400" dirty="0">
                <a:latin typeface="Cambria" panose="02040503050406030204" pitchFamily="18" charset="0"/>
                <a:sym typeface="Wingdings" panose="05000000000000000000" pitchFamily="2" charset="2"/>
              </a:rPr>
            </a:br>
            <a:r>
              <a:rPr lang="hu-HU" altLang="hu-HU" sz="2400" dirty="0">
                <a:latin typeface="Cambria" panose="02040503050406030204" pitchFamily="18" charset="0"/>
                <a:sym typeface="Wingdings" panose="05000000000000000000" pitchFamily="2" charset="2"/>
              </a:rPr>
              <a:t>	 délen az Oszmán Birodalommal határos az ország</a:t>
            </a:r>
          </a:p>
        </p:txBody>
      </p:sp>
      <p:pic>
        <p:nvPicPr>
          <p:cNvPr id="2052" name="Picture 4" descr="Képtalálat a következőre: „polish lithuanian commonwealth 17th centu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993" y="2195661"/>
            <a:ext cx="6833046" cy="53592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at of Arms of the Polish-Lithuanian Commonwealth.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95661"/>
            <a:ext cx="3714193" cy="3672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solidFill>
              <a:schemeClr val="bg1"/>
            </a:solidFill>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34712</TotalTime>
  <Words>645</Words>
  <Application>Microsoft Office PowerPoint</Application>
  <PresentationFormat>Egyéni</PresentationFormat>
  <Paragraphs>85</Paragraphs>
  <Slides>21</Slides>
  <Notes>21</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21</vt:i4>
      </vt:variant>
    </vt:vector>
  </HeadingPairs>
  <TitlesOfParts>
    <vt:vector size="26" baseType="lpstr">
      <vt:lpstr>Arial</vt:lpstr>
      <vt:lpstr>Cambria</vt:lpstr>
      <vt:lpstr>Times New Roman</vt:lpstr>
      <vt:lpstr>Wingdings</vt:lpstr>
      <vt:lpstr>Office-téma</vt:lpstr>
      <vt:lpstr>PowerPoint-bemutató</vt:lpstr>
      <vt:lpstr>Az európai munkamegosztás – 1/19</vt:lpstr>
      <vt:lpstr>Az európai munkamegosztás – 2/19</vt:lpstr>
      <vt:lpstr>A Közép-és Kelet-Európai gazdaság jellemzői – 3/19</vt:lpstr>
      <vt:lpstr>A Közép-és Kelet-Európai gazdaság jellemzői – 4/19</vt:lpstr>
      <vt:lpstr>A Közép-és Kelet-Európai gazdaság jellemzői – 5/19</vt:lpstr>
      <vt:lpstr>A Közép-és Kelet-Európai gazdaság jellemzői – 6/19</vt:lpstr>
      <vt:lpstr>Lengyelország a XVI. században – 7/19</vt:lpstr>
      <vt:lpstr>Lengyelország a XVI. században – 8/19</vt:lpstr>
      <vt:lpstr>Lengyelország a XVI. században – 9/19</vt:lpstr>
      <vt:lpstr>Lengyelország a XVI. században – 10/19</vt:lpstr>
      <vt:lpstr>Lengyelország a XVII. században – 11/19</vt:lpstr>
      <vt:lpstr>Oroszország a XVI. században – 12/19</vt:lpstr>
      <vt:lpstr>Oroszország a XVI. században – 13/19</vt:lpstr>
      <vt:lpstr>Oroszország a XVII. században – 14/19</vt:lpstr>
      <vt:lpstr>Oroszország a XVII. században – 15/19</vt:lpstr>
      <vt:lpstr>Oroszország a XVII. században – 16/19</vt:lpstr>
      <vt:lpstr>Oroszország a XVII. században – 17/19</vt:lpstr>
      <vt:lpstr>Oroszország a XVII. században – 18/19</vt:lpstr>
      <vt:lpstr>Kitekintő: A Porosz Királyság felemelkedése – 19/19</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cp:lastModifiedBy>EDU_HHYX_2299@sulid.hu</cp:lastModifiedBy>
  <cp:revision>42</cp:revision>
  <cp:lastPrinted>1601-01-01T00:00:00Z</cp:lastPrinted>
  <dcterms:created xsi:type="dcterms:W3CDTF">2011-10-24T07:01:07Z</dcterms:created>
  <dcterms:modified xsi:type="dcterms:W3CDTF">2019-09-15T16:38:51Z</dcterms:modified>
</cp:coreProperties>
</file>